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5"/>
    <p:sldMasterId id="2147483671"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Lst>
  <p:sldSz cy="5143500" cx="9144000"/>
  <p:notesSz cx="6858000" cy="9144000"/>
  <p:embeddedFontLst>
    <p:embeddedFont>
      <p:font typeface="Lato"/>
      <p:regular r:id="rId40"/>
      <p:bold r:id="rId41"/>
      <p:italic r:id="rId42"/>
      <p:boldItalic r:id="rId43"/>
    </p:embeddedFont>
    <p:embeddedFont>
      <p:font typeface="Comfortaa"/>
      <p:regular r:id="rId44"/>
      <p:bold r:id="rId4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050D96EA-A359-4A39-8B7A-8A34D4E185FF}">
  <a:tblStyle styleId="{050D96EA-A359-4A39-8B7A-8A34D4E185FF}"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Lato-regular.fntdata"/><Relationship Id="rId20" Type="http://schemas.openxmlformats.org/officeDocument/2006/relationships/slide" Target="slides/slide13.xml"/><Relationship Id="rId42" Type="http://schemas.openxmlformats.org/officeDocument/2006/relationships/font" Target="fonts/Lato-italic.fntdata"/><Relationship Id="rId41" Type="http://schemas.openxmlformats.org/officeDocument/2006/relationships/font" Target="fonts/Lato-bold.fntdata"/><Relationship Id="rId22" Type="http://schemas.openxmlformats.org/officeDocument/2006/relationships/slide" Target="slides/slide15.xml"/><Relationship Id="rId44" Type="http://schemas.openxmlformats.org/officeDocument/2006/relationships/font" Target="fonts/Comfortaa-regular.fntdata"/><Relationship Id="rId21" Type="http://schemas.openxmlformats.org/officeDocument/2006/relationships/slide" Target="slides/slide14.xml"/><Relationship Id="rId43" Type="http://schemas.openxmlformats.org/officeDocument/2006/relationships/font" Target="fonts/Lato-boldItalic.fntdata"/><Relationship Id="rId24" Type="http://schemas.openxmlformats.org/officeDocument/2006/relationships/slide" Target="slides/slide17.xml"/><Relationship Id="rId23" Type="http://schemas.openxmlformats.org/officeDocument/2006/relationships/slide" Target="slides/slide16.xml"/><Relationship Id="rId45" Type="http://schemas.openxmlformats.org/officeDocument/2006/relationships/font" Target="fonts/Comfortaa-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5" Type="http://schemas.openxmlformats.org/officeDocument/2006/relationships/slideMaster" Target="slideMasters/slideMaster1.xml"/><Relationship Id="rId6" Type="http://schemas.openxmlformats.org/officeDocument/2006/relationships/slideMaster" Target="slideMasters/slideMaster2.xml"/><Relationship Id="rId29" Type="http://schemas.openxmlformats.org/officeDocument/2006/relationships/slide" Target="slides/slide2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11" Type="http://schemas.openxmlformats.org/officeDocument/2006/relationships/slide" Target="slides/slide4.xml"/><Relationship Id="rId33" Type="http://schemas.openxmlformats.org/officeDocument/2006/relationships/slide" Target="slides/slide26.xml"/><Relationship Id="rId10" Type="http://schemas.openxmlformats.org/officeDocument/2006/relationships/slide" Target="slides/slide3.xml"/><Relationship Id="rId32" Type="http://schemas.openxmlformats.org/officeDocument/2006/relationships/slide" Target="slides/slide25.xml"/><Relationship Id="rId13" Type="http://schemas.openxmlformats.org/officeDocument/2006/relationships/slide" Target="slides/slide6.xml"/><Relationship Id="rId35" Type="http://schemas.openxmlformats.org/officeDocument/2006/relationships/slide" Target="slides/slide28.xml"/><Relationship Id="rId12" Type="http://schemas.openxmlformats.org/officeDocument/2006/relationships/slide" Target="slides/slide5.xml"/><Relationship Id="rId34" Type="http://schemas.openxmlformats.org/officeDocument/2006/relationships/slide" Target="slides/slide27.xml"/><Relationship Id="rId15" Type="http://schemas.openxmlformats.org/officeDocument/2006/relationships/slide" Target="slides/slide8.xml"/><Relationship Id="rId37" Type="http://schemas.openxmlformats.org/officeDocument/2006/relationships/slide" Target="slides/slide30.xml"/><Relationship Id="rId14" Type="http://schemas.openxmlformats.org/officeDocument/2006/relationships/slide" Target="slides/slide7.xml"/><Relationship Id="rId36" Type="http://schemas.openxmlformats.org/officeDocument/2006/relationships/slide" Target="slides/slide29.xml"/><Relationship Id="rId17" Type="http://schemas.openxmlformats.org/officeDocument/2006/relationships/slide" Target="slides/slide10.xml"/><Relationship Id="rId39" Type="http://schemas.openxmlformats.org/officeDocument/2006/relationships/slide" Target="slides/slide32.xml"/><Relationship Id="rId16" Type="http://schemas.openxmlformats.org/officeDocument/2006/relationships/slide" Target="slides/slide9.xml"/><Relationship Id="rId38" Type="http://schemas.openxmlformats.org/officeDocument/2006/relationships/slide" Target="slides/slide31.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98a2be0109_0_5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g98a2be0109_0_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c92e597294_1_2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c92e597294_1_2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lnSpc>
                <a:spcPct val="150000"/>
              </a:lnSpc>
              <a:spcBef>
                <a:spcPts val="0"/>
              </a:spcBef>
              <a:spcAft>
                <a:spcPts val="0"/>
              </a:spcAft>
              <a:buClr>
                <a:schemeClr val="dk1"/>
              </a:buClr>
              <a:buSzPts val="1100"/>
              <a:buFont typeface="Arial"/>
              <a:buNone/>
            </a:pPr>
            <a:r>
              <a:rPr lang="en" sz="1400">
                <a:solidFill>
                  <a:srgbClr val="595959"/>
                </a:solidFill>
              </a:rPr>
              <a:t>Lindsey: </a:t>
            </a:r>
            <a:r>
              <a:rPr lang="en" sz="1400">
                <a:solidFill>
                  <a:srgbClr val="595959"/>
                </a:solidFill>
              </a:rPr>
              <a:t>CS1301 Course Data</a:t>
            </a:r>
            <a:endParaRPr sz="1400">
              <a:solidFill>
                <a:srgbClr val="595959"/>
              </a:solidFill>
            </a:endParaRPr>
          </a:p>
          <a:p>
            <a:pPr indent="0" lvl="0" marL="457200" rtl="0" algn="l">
              <a:lnSpc>
                <a:spcPct val="150000"/>
              </a:lnSpc>
              <a:spcBef>
                <a:spcPts val="0"/>
              </a:spcBef>
              <a:spcAft>
                <a:spcPts val="0"/>
              </a:spcAft>
              <a:buClr>
                <a:schemeClr val="dk1"/>
              </a:buClr>
              <a:buSzPts val="1100"/>
              <a:buFont typeface="Arial"/>
              <a:buNone/>
            </a:pPr>
            <a:r>
              <a:rPr lang="en" sz="1400">
                <a:solidFill>
                  <a:srgbClr val="595959"/>
                </a:solidFill>
              </a:rPr>
              <a:t>There were 10322 records that had missing user_id. </a:t>
            </a:r>
            <a:endParaRPr sz="1400">
              <a:solidFill>
                <a:srgbClr val="595959"/>
              </a:solidFill>
            </a:endParaRPr>
          </a:p>
          <a:p>
            <a:pPr indent="0" lvl="0" marL="457200" rtl="0" algn="l">
              <a:lnSpc>
                <a:spcPct val="150000"/>
              </a:lnSpc>
              <a:spcBef>
                <a:spcPts val="0"/>
              </a:spcBef>
              <a:spcAft>
                <a:spcPts val="0"/>
              </a:spcAft>
              <a:buClr>
                <a:schemeClr val="dk1"/>
              </a:buClr>
              <a:buSzPts val="1100"/>
              <a:buFont typeface="Arial"/>
              <a:buNone/>
            </a:pPr>
            <a:r>
              <a:rPr lang="en" sz="1400">
                <a:solidFill>
                  <a:srgbClr val="595959"/>
                </a:solidFill>
              </a:rPr>
              <a:t>Removed all missing records (After investigation and obtaining context about the data and given the size of the data at 1million + records)</a:t>
            </a:r>
            <a:endParaRPr sz="1400">
              <a:solidFill>
                <a:srgbClr val="595959"/>
              </a:solidFill>
            </a:endParaRPr>
          </a:p>
          <a:p>
            <a:pPr indent="457200" lvl="0" marL="0" rtl="0" algn="l">
              <a:lnSpc>
                <a:spcPct val="200000"/>
              </a:lnSpc>
              <a:spcBef>
                <a:spcPts val="1600"/>
              </a:spcBef>
              <a:spcAft>
                <a:spcPts val="0"/>
              </a:spcAft>
              <a:buClr>
                <a:schemeClr val="dk1"/>
              </a:buClr>
              <a:buSzPts val="1100"/>
              <a:buFont typeface="Arial"/>
              <a:buNone/>
            </a:pPr>
            <a:r>
              <a:rPr lang="en" sz="1400">
                <a:solidFill>
                  <a:srgbClr val="595959"/>
                </a:solidFill>
              </a:rPr>
              <a:t>Next steps for demographics data and combining</a:t>
            </a:r>
            <a:endParaRPr sz="1400">
              <a:solidFill>
                <a:srgbClr val="595959"/>
              </a:solidFill>
            </a:endParaRPr>
          </a:p>
          <a:p>
            <a:pPr indent="457200" lvl="0" marL="0" rtl="0" algn="l">
              <a:lnSpc>
                <a:spcPct val="200000"/>
              </a:lnSpc>
              <a:spcBef>
                <a:spcPts val="1600"/>
              </a:spcBef>
              <a:spcAft>
                <a:spcPts val="0"/>
              </a:spcAft>
              <a:buClr>
                <a:schemeClr val="dk1"/>
              </a:buClr>
              <a:buSzPts val="1100"/>
              <a:buFont typeface="Arial"/>
              <a:buNone/>
            </a:pPr>
            <a:r>
              <a:rPr lang="en" sz="1400">
                <a:solidFill>
                  <a:srgbClr val="595959"/>
                </a:solidFill>
              </a:rPr>
              <a:t>For the next steps, We will be performing a similar analysis for the missing values on the demographics data for each of these classes. </a:t>
            </a:r>
            <a:endParaRPr sz="1400">
              <a:solidFill>
                <a:srgbClr val="595959"/>
              </a:solidFill>
            </a:endParaRPr>
          </a:p>
          <a:p>
            <a:pPr indent="0" lvl="0" marL="457200" rtl="0" algn="l">
              <a:lnSpc>
                <a:spcPct val="150000"/>
              </a:lnSpc>
              <a:spcBef>
                <a:spcPts val="0"/>
              </a:spcBef>
              <a:spcAft>
                <a:spcPts val="0"/>
              </a:spcAft>
              <a:buClr>
                <a:schemeClr val="dk1"/>
              </a:buClr>
              <a:buSzPts val="1100"/>
              <a:buFont typeface="Arial"/>
              <a:buNone/>
            </a:pPr>
            <a:r>
              <a:t/>
            </a:r>
            <a:endParaRPr sz="1400">
              <a:solidFill>
                <a:srgbClr val="595959"/>
              </a:solidFill>
            </a:endParaRPr>
          </a:p>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c92e597294_1_2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c92e597294_1_2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Lindsey</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ca290ec913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ca290ec913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Saurabh</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c92e597294_1_2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c92e597294_1_2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Saurabh</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c92e597294_1_2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c92e597294_1_2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Saurabh</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c92e597294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c92e597294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Saurabh</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c92e597294_1_2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c92e597294_1_2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Saurabh</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bd9ad2e93d_2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8" name="Google Shape;238;gbd9ad2e93d_2_10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bec2e36bab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3" name="Google Shape;243;gbec2e36bab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Attush</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c92e597294_1_2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Ania : </a:t>
            </a:r>
            <a:r>
              <a:rPr lang="en"/>
              <a:t>Since our model from last semester was not in the form of a time series, it was only able to calculate its results after the class has concluded.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semester we will develop our existing model to allow for results throughout the course so that the student or instructor can receive real time updates on their progress. We want so see if the the model is still efficient in this case.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also want to test our model on a non stem course to see if the model correlates in class with different objectives. So last semester we were testing on  CS course. This semester we will see how it fairs on a management course.</a:t>
            </a:r>
            <a:endParaRPr/>
          </a:p>
        </p:txBody>
      </p:sp>
      <p:sp>
        <p:nvSpPr>
          <p:cNvPr id="249" name="Google Shape;249;gc92e597294_1_2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97ea734e6f_0_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97ea734e6f_0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cbe8b1aa66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5" name="Google Shape;255;gcbe8b1aa66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Attush</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cbe8b1aa66_0_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3" name="Google Shape;263;gcbe8b1aa66_0_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c92e597294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c92e597294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Attush</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cbe8b1aa66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cbe8b1aa66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Ania</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cbe8b1aa66_1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cbe8b1aa66_1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Ania</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cbe8b1aa66_1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cbe8b1aa66_1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Ania</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c92e597294_1_2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c92e597294_1_2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Aashay</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cb8e068cf3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cb8e068cf3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Aashay</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cb8e068cf3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cb8e068cf3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Aashay</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c92e597294_1_2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c92e597294_1_2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Aashay</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bd9ad2e93d_2_4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3" name="Google Shape;113;gbd9ad2e93d_2_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be7769658f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Saurabh</a:t>
            </a:r>
            <a:endParaRPr/>
          </a:p>
        </p:txBody>
      </p:sp>
      <p:sp>
        <p:nvSpPr>
          <p:cNvPr id="330" name="Google Shape;330;gbe7769658f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cbe8b1aa66_1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cbe8b1aa66_1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Saurabh</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99bc3fa508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99bc3fa508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c92e597294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c92e597294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Saurabh</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bd9ad2e93d_2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6" name="Google Shape;136;gbd9ad2e93d_2_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c92e597294_1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c92e597294_1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Lindsey</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c92e597294_1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Cindy: </a:t>
            </a:r>
            <a:r>
              <a:rPr lang="en"/>
              <a:t>Since our model from last semester was not in the form of a time series, it was only able to calculate its results after the class has concluded.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semester we will develop our existing model to allow for results throughout the course so that the student or instructor can receive real time updates on their progress. We want so see if the the model is still efficient in this case.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also want to test our model on a non stem course to see if the model correlates in class with different objectives. So last semester we were testing on  CS course. This semester we will see how it fairs on a management course.</a:t>
            </a:r>
            <a:endParaRPr/>
          </a:p>
        </p:txBody>
      </p:sp>
      <p:sp>
        <p:nvSpPr>
          <p:cNvPr id="153" name="Google Shape;153;gc92e597294_1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c9fe2711f7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c9fe2711f7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lnSpc>
                <a:spcPct val="150000"/>
              </a:lnSpc>
              <a:spcBef>
                <a:spcPts val="0"/>
              </a:spcBef>
              <a:spcAft>
                <a:spcPts val="0"/>
              </a:spcAft>
              <a:buNone/>
            </a:pPr>
            <a:r>
              <a:rPr lang="en" sz="1200">
                <a:solidFill>
                  <a:srgbClr val="595959"/>
                </a:solidFill>
              </a:rPr>
              <a:t>Cindy: </a:t>
            </a:r>
            <a:endParaRPr sz="1200">
              <a:solidFill>
                <a:srgbClr val="595959"/>
              </a:solidFill>
            </a:endParaRPr>
          </a:p>
          <a:p>
            <a:pPr indent="0" lvl="0" marL="457200" rtl="0" algn="l">
              <a:lnSpc>
                <a:spcPct val="150000"/>
              </a:lnSpc>
              <a:spcBef>
                <a:spcPts val="0"/>
              </a:spcBef>
              <a:spcAft>
                <a:spcPts val="0"/>
              </a:spcAft>
              <a:buNone/>
            </a:pPr>
            <a:r>
              <a:rPr b="1" lang="en" sz="1200">
                <a:solidFill>
                  <a:srgbClr val="595959"/>
                </a:solidFill>
              </a:rPr>
              <a:t>Missing Values</a:t>
            </a:r>
            <a:endParaRPr b="1" sz="1200">
              <a:solidFill>
                <a:srgbClr val="595959"/>
              </a:solidFill>
            </a:endParaRPr>
          </a:p>
          <a:p>
            <a:pPr indent="0" lvl="0" marL="457200" rtl="0" algn="l">
              <a:lnSpc>
                <a:spcPct val="150000"/>
              </a:lnSpc>
              <a:spcBef>
                <a:spcPts val="0"/>
              </a:spcBef>
              <a:spcAft>
                <a:spcPts val="0"/>
              </a:spcAft>
              <a:buNone/>
            </a:pPr>
            <a:r>
              <a:rPr lang="en" sz="1200">
                <a:solidFill>
                  <a:srgbClr val="595959"/>
                </a:solidFill>
              </a:rPr>
              <a:t>We started with of course cleaning up our data. Both the CS and MGMT course data contained missing data in the user_id column. </a:t>
            </a:r>
            <a:endParaRPr sz="1200">
              <a:solidFill>
                <a:srgbClr val="595959"/>
              </a:solidFill>
            </a:endParaRPr>
          </a:p>
          <a:p>
            <a:pPr indent="0" lvl="0" marL="457200" rtl="0" algn="l">
              <a:lnSpc>
                <a:spcPct val="150000"/>
              </a:lnSpc>
              <a:spcBef>
                <a:spcPts val="0"/>
              </a:spcBef>
              <a:spcAft>
                <a:spcPts val="0"/>
              </a:spcAft>
              <a:buNone/>
            </a:pPr>
            <a:r>
              <a:rPr lang="en" sz="1200">
                <a:solidFill>
                  <a:srgbClr val="595959"/>
                </a:solidFill>
              </a:rPr>
              <a:t>It was hard to tell at this stage if there was any bias in the missing user_id values that could affect our decision on how we clean this missing data because we have not yet combined the course data with the demographics data. </a:t>
            </a:r>
            <a:endParaRPr sz="1200">
              <a:solidFill>
                <a:srgbClr val="595959"/>
              </a:solidFill>
            </a:endParaRPr>
          </a:p>
          <a:p>
            <a:pPr indent="0" lvl="0" marL="457200" rtl="0" algn="l">
              <a:lnSpc>
                <a:spcPct val="150000"/>
              </a:lnSpc>
              <a:spcBef>
                <a:spcPts val="0"/>
              </a:spcBef>
              <a:spcAft>
                <a:spcPts val="0"/>
              </a:spcAft>
              <a:buNone/>
            </a:pPr>
            <a:r>
              <a:t/>
            </a:r>
            <a:endParaRPr sz="1200">
              <a:solidFill>
                <a:srgbClr val="595959"/>
              </a:solidFill>
            </a:endParaRPr>
          </a:p>
          <a:p>
            <a:pPr indent="0" lvl="0" marL="457200" rtl="0" algn="l">
              <a:lnSpc>
                <a:spcPct val="150000"/>
              </a:lnSpc>
              <a:spcBef>
                <a:spcPts val="0"/>
              </a:spcBef>
              <a:spcAft>
                <a:spcPts val="0"/>
              </a:spcAft>
              <a:buNone/>
            </a:pPr>
            <a:r>
              <a:rPr lang="en" sz="1200">
                <a:solidFill>
                  <a:srgbClr val="595959"/>
                </a:solidFill>
              </a:rPr>
              <a:t>For this reason, after obtaining context on the nature of the missing data, we conclude that for the management course, the data was missing not at random and replaced it with a specific user_id based on the provided context while for the CS course we concluded that the data was missing completely at random and felt comfortable removing all the records with missing user_id.</a:t>
            </a:r>
            <a:endParaRPr sz="1200">
              <a:solidFill>
                <a:srgbClr val="595959"/>
              </a:solidFill>
            </a:endParaRPr>
          </a:p>
          <a:p>
            <a:pPr indent="0" lvl="0" marL="457200" rtl="0" algn="l">
              <a:lnSpc>
                <a:spcPct val="150000"/>
              </a:lnSpc>
              <a:spcBef>
                <a:spcPts val="0"/>
              </a:spcBef>
              <a:spcAft>
                <a:spcPts val="0"/>
              </a:spcAft>
              <a:buNone/>
            </a:pPr>
            <a:r>
              <a:t/>
            </a:r>
            <a:endParaRPr sz="1200">
              <a:solidFill>
                <a:srgbClr val="595959"/>
              </a:solidFill>
            </a:endParaRPr>
          </a:p>
          <a:p>
            <a:pPr indent="0" lvl="0" marL="457200" rtl="0" algn="l">
              <a:lnSpc>
                <a:spcPct val="150000"/>
              </a:lnSpc>
              <a:spcBef>
                <a:spcPts val="0"/>
              </a:spcBef>
              <a:spcAft>
                <a:spcPts val="0"/>
              </a:spcAft>
              <a:buNone/>
            </a:pPr>
            <a:r>
              <a:rPr lang="en" sz="1200">
                <a:solidFill>
                  <a:srgbClr val="595959"/>
                </a:solidFill>
              </a:rPr>
              <a:t>When it came to detecting and handling outliers, we noticed the MGMT had a significant number of outliers compared to the CS class. In the end we proceeded to removing the outliers for now, as we have yet to combine with the demographics data to determine bias relative to the progress and grade in class.</a:t>
            </a:r>
            <a:endParaRPr sz="1200">
              <a:solidFill>
                <a:srgbClr val="595959"/>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c92e597294_1_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c92e597294_1_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t/>
            </a:r>
            <a:endParaRPr sz="1200">
              <a:solidFill>
                <a:srgbClr val="595959"/>
              </a:solidFill>
            </a:endParaRPr>
          </a:p>
          <a:p>
            <a:pPr indent="0" lvl="0" marL="457200" rtl="0" algn="l">
              <a:lnSpc>
                <a:spcPct val="150000"/>
              </a:lnSpc>
              <a:spcBef>
                <a:spcPts val="0"/>
              </a:spcBef>
              <a:spcAft>
                <a:spcPts val="0"/>
              </a:spcAft>
              <a:buNone/>
            </a:pPr>
            <a:r>
              <a:rPr lang="en" sz="1200">
                <a:solidFill>
                  <a:srgbClr val="595959"/>
                </a:solidFill>
              </a:rPr>
              <a:t>When it came to detecting and handling outliers, we noticed the MGMT had a significant number of outliers compared to the CS class. In the end we proceeded to removing the outliers for now using Inter Quatile range method, aligned with how we visually identified the outliers., The reason being that given that we have yet to combine with the demographics data to determine bias relative to the progress and grade in class it will be sufficient for now.</a:t>
            </a:r>
            <a:endParaRPr sz="1200">
              <a:solidFill>
                <a:srgbClr val="595959"/>
              </a:solidFill>
            </a:endParaRPr>
          </a:p>
          <a:p>
            <a:pPr indent="0" lvl="0" marL="457200" rtl="0" algn="l">
              <a:lnSpc>
                <a:spcPct val="150000"/>
              </a:lnSpc>
              <a:spcBef>
                <a:spcPts val="0"/>
              </a:spcBef>
              <a:spcAft>
                <a:spcPts val="0"/>
              </a:spcAft>
              <a:buNone/>
            </a:pPr>
            <a:r>
              <a:t/>
            </a:r>
            <a:endParaRPr sz="1400">
              <a:solidFill>
                <a:srgbClr val="595959"/>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4" name="Shape 54"/>
        <p:cNvGrpSpPr/>
        <p:nvPr/>
      </p:nvGrpSpPr>
      <p:grpSpPr>
        <a:xfrm>
          <a:off x="0" y="0"/>
          <a:ext cx="0" cy="0"/>
          <a:chOff x="0" y="0"/>
          <a:chExt cx="0" cy="0"/>
        </a:xfrm>
      </p:grpSpPr>
      <p:sp>
        <p:nvSpPr>
          <p:cNvPr id="55" name="Google Shape;55;p14"/>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56" name="Google Shape;56;p14"/>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57" name="Google Shape;57;p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58" name="Shape 58"/>
        <p:cNvGrpSpPr/>
        <p:nvPr/>
      </p:nvGrpSpPr>
      <p:grpSpPr>
        <a:xfrm>
          <a:off x="0" y="0"/>
          <a:ext cx="0" cy="0"/>
          <a:chOff x="0" y="0"/>
          <a:chExt cx="0" cy="0"/>
        </a:xfrm>
      </p:grpSpPr>
      <p:sp>
        <p:nvSpPr>
          <p:cNvPr id="59" name="Google Shape;59;p1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60" name="Google Shape;60;p1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61" name="Google Shape;61;p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2" name="Shape 62"/>
        <p:cNvGrpSpPr/>
        <p:nvPr/>
      </p:nvGrpSpPr>
      <p:grpSpPr>
        <a:xfrm>
          <a:off x="0" y="0"/>
          <a:ext cx="0" cy="0"/>
          <a:chOff x="0" y="0"/>
          <a:chExt cx="0" cy="0"/>
        </a:xfrm>
      </p:grpSpPr>
      <p:sp>
        <p:nvSpPr>
          <p:cNvPr id="63" name="Google Shape;63;p16"/>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64" name="Google Shape;64;p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5" name="Shape 65"/>
        <p:cNvGrpSpPr/>
        <p:nvPr/>
      </p:nvGrpSpPr>
      <p:grpSpPr>
        <a:xfrm>
          <a:off x="0" y="0"/>
          <a:ext cx="0" cy="0"/>
          <a:chOff x="0" y="0"/>
          <a:chExt cx="0" cy="0"/>
        </a:xfrm>
      </p:grpSpPr>
      <p:sp>
        <p:nvSpPr>
          <p:cNvPr id="66" name="Google Shape;66;p1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67" name="Google Shape;67;p17"/>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68" name="Google Shape;68;p17"/>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69" name="Google Shape;69;p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 name="Shape 70"/>
        <p:cNvGrpSpPr/>
        <p:nvPr/>
      </p:nvGrpSpPr>
      <p:grpSpPr>
        <a:xfrm>
          <a:off x="0" y="0"/>
          <a:ext cx="0" cy="0"/>
          <a:chOff x="0" y="0"/>
          <a:chExt cx="0" cy="0"/>
        </a:xfrm>
      </p:grpSpPr>
      <p:sp>
        <p:nvSpPr>
          <p:cNvPr id="71" name="Google Shape;71;p1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72" name="Google Shape;72;p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3" name="Shape 73"/>
        <p:cNvGrpSpPr/>
        <p:nvPr/>
      </p:nvGrpSpPr>
      <p:grpSpPr>
        <a:xfrm>
          <a:off x="0" y="0"/>
          <a:ext cx="0" cy="0"/>
          <a:chOff x="0" y="0"/>
          <a:chExt cx="0" cy="0"/>
        </a:xfrm>
      </p:grpSpPr>
      <p:sp>
        <p:nvSpPr>
          <p:cNvPr id="74" name="Google Shape;74;p19"/>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75" name="Google Shape;75;p19"/>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76" name="Google Shape;76;p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77" name="Shape 77"/>
        <p:cNvGrpSpPr/>
        <p:nvPr/>
      </p:nvGrpSpPr>
      <p:grpSpPr>
        <a:xfrm>
          <a:off x="0" y="0"/>
          <a:ext cx="0" cy="0"/>
          <a:chOff x="0" y="0"/>
          <a:chExt cx="0" cy="0"/>
        </a:xfrm>
      </p:grpSpPr>
      <p:sp>
        <p:nvSpPr>
          <p:cNvPr id="78" name="Google Shape;78;p20"/>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79" name="Google Shape;79;p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0" name="Shape 80"/>
        <p:cNvGrpSpPr/>
        <p:nvPr/>
      </p:nvGrpSpPr>
      <p:grpSpPr>
        <a:xfrm>
          <a:off x="0" y="0"/>
          <a:ext cx="0" cy="0"/>
          <a:chOff x="0" y="0"/>
          <a:chExt cx="0" cy="0"/>
        </a:xfrm>
      </p:grpSpPr>
      <p:sp>
        <p:nvSpPr>
          <p:cNvPr id="81" name="Google Shape;81;p21"/>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 name="Google Shape;82;p21"/>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83" name="Google Shape;83;p21"/>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84" name="Google Shape;84;p21"/>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85" name="Google Shape;85;p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6" name="Shape 86"/>
        <p:cNvGrpSpPr/>
        <p:nvPr/>
      </p:nvGrpSpPr>
      <p:grpSpPr>
        <a:xfrm>
          <a:off x="0" y="0"/>
          <a:ext cx="0" cy="0"/>
          <a:chOff x="0" y="0"/>
          <a:chExt cx="0" cy="0"/>
        </a:xfrm>
      </p:grpSpPr>
      <p:sp>
        <p:nvSpPr>
          <p:cNvPr id="87" name="Google Shape;87;p22"/>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800"/>
              <a:buNone/>
              <a:defRPr/>
            </a:lvl1pPr>
          </a:lstStyle>
          <a:p/>
        </p:txBody>
      </p:sp>
      <p:sp>
        <p:nvSpPr>
          <p:cNvPr id="88" name="Google Shape;88;p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89" name="Shape 89"/>
        <p:cNvGrpSpPr/>
        <p:nvPr/>
      </p:nvGrpSpPr>
      <p:grpSpPr>
        <a:xfrm>
          <a:off x="0" y="0"/>
          <a:ext cx="0" cy="0"/>
          <a:chOff x="0" y="0"/>
          <a:chExt cx="0" cy="0"/>
        </a:xfrm>
      </p:grpSpPr>
      <p:sp>
        <p:nvSpPr>
          <p:cNvPr id="90" name="Google Shape;90;p23"/>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91" name="Google Shape;91;p23"/>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92" name="Google Shape;92;p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3" name="Shape 93"/>
        <p:cNvGrpSpPr/>
        <p:nvPr/>
      </p:nvGrpSpPr>
      <p:grpSpPr>
        <a:xfrm>
          <a:off x="0" y="0"/>
          <a:ext cx="0" cy="0"/>
          <a:chOff x="0" y="0"/>
          <a:chExt cx="0" cy="0"/>
        </a:xfrm>
      </p:grpSpPr>
      <p:sp>
        <p:nvSpPr>
          <p:cNvPr id="94" name="Google Shape;94;p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3.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53" name="Google Shape;5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11.pn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13.png"/><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image" Target="../media/image14.png"/><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image" Target="../media/image7.png"/><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 Id="rId3" Type="http://schemas.openxmlformats.org/officeDocument/2006/relationships/image" Target="../media/image2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 Id="rId3" Type="http://schemas.openxmlformats.org/officeDocument/2006/relationships/image" Target="../media/image2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 Id="rId3" Type="http://schemas.openxmlformats.org/officeDocument/2006/relationships/image" Target="../media/image1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 Id="rId3" Type="http://schemas.openxmlformats.org/officeDocument/2006/relationships/image" Target="../media/image1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xml"/><Relationship Id="rId3" Type="http://schemas.openxmlformats.org/officeDocument/2006/relationships/image" Target="../media/image2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xml"/><Relationship Id="rId3" Type="http://schemas.openxmlformats.org/officeDocument/2006/relationships/image" Target="../media/image15.png"/><Relationship Id="rId4" Type="http://schemas.openxmlformats.org/officeDocument/2006/relationships/image" Target="../media/image1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xml"/><Relationship Id="rId3" Type="http://schemas.openxmlformats.org/officeDocument/2006/relationships/image" Target="../media/image21.png"/><Relationship Id="rId4" Type="http://schemas.openxmlformats.org/officeDocument/2006/relationships/image" Target="../media/image2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6.jpg"/><Relationship Id="rId4" Type="http://schemas.openxmlformats.org/officeDocument/2006/relationships/image" Target="../media/image5.jpg"/><Relationship Id="rId5" Type="http://schemas.openxmlformats.org/officeDocument/2006/relationships/image" Target="../media/image1.png"/><Relationship Id="rId6" Type="http://schemas.openxmlformats.org/officeDocument/2006/relationships/image" Target="../media/image18.jpg"/><Relationship Id="rId7" Type="http://schemas.openxmlformats.org/officeDocument/2006/relationships/image" Target="../media/image24.jpg"/><Relationship Id="rId8" Type="http://schemas.openxmlformats.org/officeDocument/2006/relationships/image" Target="../media/image3.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1.xml"/><Relationship Id="rId3" Type="http://schemas.openxmlformats.org/officeDocument/2006/relationships/hyperlink" Target="https://arxiv.org/abs/1711.06349" TargetMode="External"/><Relationship Id="rId4" Type="http://schemas.openxmlformats.org/officeDocument/2006/relationships/hyperlink" Target="https://ieeexplore.ieee.org/document/7917237" TargetMode="External"/><Relationship Id="rId5" Type="http://schemas.openxmlformats.org/officeDocument/2006/relationships/hyperlink" Target="https://economics.sas.upenn.edu/sites/default/files/filevault/14-031.pdf" TargetMode="External"/><Relationship Id="rId6" Type="http://schemas.openxmlformats.org/officeDocument/2006/relationships/hyperlink" Target="https://www.oerknowledgecloud.org/archive/Li-Moore2018_Article_MotivatingStudentsInMassiveOpe.pdf" TargetMode="External"/><Relationship Id="rId7" Type="http://schemas.openxmlformats.org/officeDocument/2006/relationships/hyperlink" Target="https://www.sciencedaily.com/releases/2020/06/200615152116.htm"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26.png"/><Relationship Id="rId4" Type="http://schemas.openxmlformats.org/officeDocument/2006/relationships/image" Target="../media/image28.png"/><Relationship Id="rId5" Type="http://schemas.openxmlformats.org/officeDocument/2006/relationships/image" Target="../media/image29.png"/><Relationship Id="rId6"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A4C2F4"/>
        </a:solidFill>
      </p:bgPr>
    </p:bg>
    <p:spTree>
      <p:nvGrpSpPr>
        <p:cNvPr id="98" name="Shape 98"/>
        <p:cNvGrpSpPr/>
        <p:nvPr/>
      </p:nvGrpSpPr>
      <p:grpSpPr>
        <a:xfrm>
          <a:off x="0" y="0"/>
          <a:ext cx="0" cy="0"/>
          <a:chOff x="0" y="0"/>
          <a:chExt cx="0" cy="0"/>
        </a:xfrm>
      </p:grpSpPr>
      <p:pic>
        <p:nvPicPr>
          <p:cNvPr id="99" name="Google Shape;99;p25"/>
          <p:cNvPicPr preferRelativeResize="0"/>
          <p:nvPr/>
        </p:nvPicPr>
        <p:blipFill>
          <a:blip r:embed="rId3">
            <a:alphaModFix/>
          </a:blip>
          <a:stretch>
            <a:fillRect/>
          </a:stretch>
        </p:blipFill>
        <p:spPr>
          <a:xfrm rot="-3245936">
            <a:off x="4626397" y="-308722"/>
            <a:ext cx="3676880" cy="3676842"/>
          </a:xfrm>
          <a:prstGeom prst="rect">
            <a:avLst/>
          </a:prstGeom>
          <a:noFill/>
          <a:ln>
            <a:noFill/>
          </a:ln>
        </p:spPr>
      </p:pic>
      <p:sp>
        <p:nvSpPr>
          <p:cNvPr id="100" name="Google Shape;100;p25"/>
          <p:cNvSpPr txBox="1"/>
          <p:nvPr/>
        </p:nvSpPr>
        <p:spPr>
          <a:xfrm>
            <a:off x="286750" y="2980025"/>
            <a:ext cx="8669100" cy="1040700"/>
          </a:xfrm>
          <a:prstGeom prst="rect">
            <a:avLst/>
          </a:prstGeom>
          <a:solidFill>
            <a:srgbClr val="FFFFFF">
              <a:alpha val="44690"/>
            </a:srgbClr>
          </a:solidFill>
          <a:ln>
            <a:noFill/>
          </a:ln>
        </p:spPr>
        <p:txBody>
          <a:bodyPr anchorCtr="0" anchor="t" bIns="91400" lIns="91400" spcFirstLastPara="1" rIns="91400" wrap="square" tIns="91400">
            <a:noAutofit/>
          </a:bodyPr>
          <a:lstStyle/>
          <a:p>
            <a:pPr indent="0" lvl="0" marL="0" marR="0" rtl="0" algn="l">
              <a:lnSpc>
                <a:spcPct val="100000"/>
              </a:lnSpc>
              <a:spcBef>
                <a:spcPts val="0"/>
              </a:spcBef>
              <a:spcAft>
                <a:spcPts val="0"/>
              </a:spcAft>
              <a:buClr>
                <a:srgbClr val="1A1A1A"/>
              </a:buClr>
              <a:buSzPts val="3200"/>
              <a:buFont typeface="Raleway"/>
              <a:buNone/>
            </a:pPr>
            <a:r>
              <a:rPr b="1" i="0" lang="en" sz="5000" u="none" cap="none" strike="noStrike">
                <a:solidFill>
                  <a:srgbClr val="262626"/>
                </a:solidFill>
                <a:latin typeface="Comfortaa"/>
                <a:ea typeface="Comfortaa"/>
                <a:cs typeface="Comfortaa"/>
                <a:sym typeface="Comfortaa"/>
              </a:rPr>
              <a:t>Just-in-Time Intervention</a:t>
            </a:r>
            <a:endParaRPr sz="5000">
              <a:latin typeface="Comfortaa"/>
              <a:ea typeface="Comfortaa"/>
              <a:cs typeface="Comfortaa"/>
              <a:sym typeface="Comfortaa"/>
            </a:endParaRPr>
          </a:p>
        </p:txBody>
      </p:sp>
      <p:sp>
        <p:nvSpPr>
          <p:cNvPr id="101" name="Google Shape;101;p25"/>
          <p:cNvSpPr/>
          <p:nvPr/>
        </p:nvSpPr>
        <p:spPr>
          <a:xfrm>
            <a:off x="842054" y="4075735"/>
            <a:ext cx="7558500" cy="2847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lang="en">
                <a:solidFill>
                  <a:srgbClr val="595959"/>
                </a:solidFill>
                <a:latin typeface="Lato"/>
                <a:ea typeface="Lato"/>
                <a:cs typeface="Lato"/>
                <a:sym typeface="Lato"/>
              </a:rPr>
              <a:t>Sub Team Presentation-2</a:t>
            </a:r>
            <a:endParaRPr>
              <a:solidFill>
                <a:srgbClr val="595959"/>
              </a:solidFill>
              <a:latin typeface="Lato"/>
              <a:ea typeface="Lato"/>
              <a:cs typeface="Lato"/>
              <a:sym typeface="Lato"/>
            </a:endParaRPr>
          </a:p>
        </p:txBody>
      </p:sp>
      <p:sp>
        <p:nvSpPr>
          <p:cNvPr id="102" name="Google Shape;102;p25"/>
          <p:cNvSpPr/>
          <p:nvPr/>
        </p:nvSpPr>
        <p:spPr>
          <a:xfrm>
            <a:off x="676500" y="-123250"/>
            <a:ext cx="490500" cy="417600"/>
          </a:xfrm>
          <a:prstGeom prst="ellipse">
            <a:avLst/>
          </a:prstGeom>
          <a:solidFill>
            <a:srgbClr val="FFFFFF">
              <a:alpha val="368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25"/>
          <p:cNvSpPr/>
          <p:nvPr/>
        </p:nvSpPr>
        <p:spPr>
          <a:xfrm>
            <a:off x="676500" y="225450"/>
            <a:ext cx="490500" cy="417600"/>
          </a:xfrm>
          <a:prstGeom prst="ellipse">
            <a:avLst/>
          </a:prstGeom>
          <a:solidFill>
            <a:srgbClr val="FFFFFF">
              <a:alpha val="368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25"/>
          <p:cNvSpPr/>
          <p:nvPr/>
        </p:nvSpPr>
        <p:spPr>
          <a:xfrm>
            <a:off x="676500" y="29150"/>
            <a:ext cx="490500" cy="417600"/>
          </a:xfrm>
          <a:prstGeom prst="ellipse">
            <a:avLst/>
          </a:prstGeom>
          <a:solidFill>
            <a:srgbClr val="FFFFFF">
              <a:alpha val="368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25"/>
          <p:cNvSpPr/>
          <p:nvPr/>
        </p:nvSpPr>
        <p:spPr>
          <a:xfrm>
            <a:off x="676500" y="394550"/>
            <a:ext cx="490500" cy="417600"/>
          </a:xfrm>
          <a:prstGeom prst="ellipse">
            <a:avLst/>
          </a:prstGeom>
          <a:solidFill>
            <a:srgbClr val="FFFFFF">
              <a:alpha val="368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3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transformation</a:t>
            </a:r>
            <a:endParaRPr/>
          </a:p>
        </p:txBody>
      </p:sp>
      <p:sp>
        <p:nvSpPr>
          <p:cNvPr id="182" name="Google Shape;182;p3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Font typeface="Times New Roman"/>
              <a:buChar char="❖"/>
            </a:pPr>
            <a:r>
              <a:rPr lang="en"/>
              <a:t>Formatting</a:t>
            </a:r>
            <a:endParaRPr/>
          </a:p>
          <a:p>
            <a:pPr indent="-317500" lvl="1" marL="914400" rtl="0" algn="l">
              <a:spcBef>
                <a:spcPts val="0"/>
              </a:spcBef>
              <a:spcAft>
                <a:spcPts val="0"/>
              </a:spcAft>
              <a:buSzPts val="1400"/>
              <a:buChar char="○"/>
            </a:pPr>
            <a:r>
              <a:rPr lang="en"/>
              <a:t>Pre-</a:t>
            </a:r>
            <a:r>
              <a:rPr lang="en"/>
              <a:t>processing</a:t>
            </a:r>
            <a:r>
              <a:rPr lang="en"/>
              <a:t> the raw data to convert it to dataframe.</a:t>
            </a:r>
            <a:endParaRPr/>
          </a:p>
          <a:p>
            <a:pPr indent="-317500" lvl="2" marL="1371600" rtl="0" algn="l">
              <a:spcBef>
                <a:spcPts val="0"/>
              </a:spcBef>
              <a:spcAft>
                <a:spcPts val="0"/>
              </a:spcAft>
              <a:buSzPts val="1400"/>
              <a:buChar char="■"/>
            </a:pPr>
            <a:r>
              <a:rPr lang="en"/>
              <a:t>The original dataset had random data in excel </a:t>
            </a:r>
            <a:r>
              <a:rPr lang="en"/>
              <a:t>separated</a:t>
            </a:r>
            <a:r>
              <a:rPr lang="en"/>
              <a:t> by empty columns. </a:t>
            </a:r>
            <a:endParaRPr/>
          </a:p>
          <a:p>
            <a:pPr indent="-317500" lvl="1" marL="914400" rtl="0" algn="l">
              <a:spcBef>
                <a:spcPts val="0"/>
              </a:spcBef>
              <a:spcAft>
                <a:spcPts val="0"/>
              </a:spcAft>
              <a:buSzPts val="1400"/>
              <a:buChar char="○"/>
            </a:pPr>
            <a:r>
              <a:rPr lang="en"/>
              <a:t>Pivoting event type rows to columns (features)</a:t>
            </a:r>
            <a:endParaRPr/>
          </a:p>
          <a:p>
            <a:pPr indent="-317500" lvl="1" marL="914400" rtl="0" algn="l">
              <a:spcBef>
                <a:spcPts val="0"/>
              </a:spcBef>
              <a:spcAft>
                <a:spcPts val="0"/>
              </a:spcAft>
              <a:buSzPts val="1400"/>
              <a:buChar char="○"/>
            </a:pPr>
            <a:r>
              <a:rPr lang="en"/>
              <a:t>Renaming the cryptic column names to more readable formats for easy comparisons between the STEM and NON-STEM Course. </a:t>
            </a:r>
            <a:endParaRPr/>
          </a:p>
          <a:p>
            <a:pPr indent="-355600" lvl="0" marL="457200" rtl="0" algn="l">
              <a:spcBef>
                <a:spcPts val="0"/>
              </a:spcBef>
              <a:spcAft>
                <a:spcPts val="0"/>
              </a:spcAft>
              <a:buSzPts val="2000"/>
              <a:buFont typeface="Times New Roman"/>
              <a:buChar char="❖"/>
            </a:pPr>
            <a:r>
              <a:rPr lang="en"/>
              <a:t>Convert to </a:t>
            </a:r>
            <a:r>
              <a:rPr lang="en"/>
              <a:t>Time Series</a:t>
            </a:r>
            <a:endParaRPr/>
          </a:p>
          <a:p>
            <a:pPr indent="-317500" lvl="1" marL="914400" rtl="0" algn="l">
              <a:spcBef>
                <a:spcPts val="0"/>
              </a:spcBef>
              <a:spcAft>
                <a:spcPts val="0"/>
              </a:spcAft>
              <a:buSzPts val="1400"/>
              <a:buChar char="○"/>
            </a:pPr>
            <a:r>
              <a:rPr lang="en"/>
              <a:t>Accumulate the clicks for each user over time </a:t>
            </a:r>
            <a:endParaRPr/>
          </a:p>
          <a:p>
            <a:pPr indent="-317500" lvl="2" marL="1371600" rtl="0" algn="l">
              <a:spcBef>
                <a:spcPts val="0"/>
              </a:spcBef>
              <a:spcAft>
                <a:spcPts val="0"/>
              </a:spcAft>
              <a:buSzPts val="1400"/>
              <a:buChar char="■"/>
            </a:pPr>
            <a:r>
              <a:rPr lang="en"/>
              <a:t>Using Cumulative Sum of each events week over week.</a:t>
            </a:r>
            <a:endParaRPr/>
          </a:p>
          <a:p>
            <a:pPr indent="-342900" lvl="0" marL="457200" rtl="0" algn="l">
              <a:spcBef>
                <a:spcPts val="0"/>
              </a:spcBef>
              <a:spcAft>
                <a:spcPts val="0"/>
              </a:spcAft>
              <a:buSzPts val="1800"/>
              <a:buChar char="❖"/>
            </a:pPr>
            <a:r>
              <a:rPr lang="en"/>
              <a:t>Next Steps</a:t>
            </a:r>
            <a:endParaRPr/>
          </a:p>
          <a:p>
            <a:pPr indent="-317500" lvl="1" marL="914400" rtl="0" algn="l">
              <a:spcBef>
                <a:spcPts val="0"/>
              </a:spcBef>
              <a:spcAft>
                <a:spcPts val="0"/>
              </a:spcAft>
              <a:buSzPts val="1400"/>
              <a:buChar char="○"/>
            </a:pPr>
            <a:r>
              <a:rPr lang="en"/>
              <a:t>Prepare to move data forward the for each users where activities are missing in a week.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35"/>
          <p:cNvSpPr txBox="1"/>
          <p:nvPr>
            <p:ph type="title"/>
          </p:nvPr>
        </p:nvSpPr>
        <p:spPr>
          <a:xfrm>
            <a:off x="311700" y="633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STEM vs Non-STEM Data Comparison</a:t>
            </a:r>
            <a:endParaRPr/>
          </a:p>
        </p:txBody>
      </p:sp>
      <p:sp>
        <p:nvSpPr>
          <p:cNvPr id="188" name="Google Shape;188;p35"/>
          <p:cNvSpPr txBox="1"/>
          <p:nvPr>
            <p:ph idx="1" type="body"/>
          </p:nvPr>
        </p:nvSpPr>
        <p:spPr>
          <a:xfrm>
            <a:off x="0" y="1152475"/>
            <a:ext cx="3345300" cy="34164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Font typeface="Times New Roman"/>
              <a:buChar char="❖"/>
            </a:pPr>
            <a:r>
              <a:rPr lang="en"/>
              <a:t>STEM Course(CS1301) overall had very low </a:t>
            </a:r>
            <a:r>
              <a:rPr lang="en"/>
              <a:t>progress with a mean of 10%</a:t>
            </a:r>
            <a:endParaRPr/>
          </a:p>
          <a:p>
            <a:pPr indent="-342900" lvl="0" marL="457200" rtl="0" algn="l">
              <a:spcBef>
                <a:spcPts val="0"/>
              </a:spcBef>
              <a:spcAft>
                <a:spcPts val="0"/>
              </a:spcAft>
              <a:buSzPts val="1800"/>
              <a:buChar char="❖"/>
            </a:pPr>
            <a:r>
              <a:rPr lang="en"/>
              <a:t>Non-STEM Course (MGT100) had higher progress with a mean of 50%</a:t>
            </a:r>
            <a:endParaRPr/>
          </a:p>
        </p:txBody>
      </p:sp>
      <p:pic>
        <p:nvPicPr>
          <p:cNvPr id="189" name="Google Shape;189;p35"/>
          <p:cNvPicPr preferRelativeResize="0"/>
          <p:nvPr/>
        </p:nvPicPr>
        <p:blipFill>
          <a:blip r:embed="rId3">
            <a:alphaModFix/>
          </a:blip>
          <a:stretch>
            <a:fillRect/>
          </a:stretch>
        </p:blipFill>
        <p:spPr>
          <a:xfrm>
            <a:off x="3345300" y="2571750"/>
            <a:ext cx="5798700" cy="2300525"/>
          </a:xfrm>
          <a:prstGeom prst="rect">
            <a:avLst/>
          </a:prstGeom>
          <a:noFill/>
          <a:ln>
            <a:noFill/>
          </a:ln>
        </p:spPr>
      </p:pic>
      <p:sp>
        <p:nvSpPr>
          <p:cNvPr id="190" name="Google Shape;190;p35"/>
          <p:cNvSpPr txBox="1"/>
          <p:nvPr/>
        </p:nvSpPr>
        <p:spPr>
          <a:xfrm>
            <a:off x="7706950" y="2853825"/>
            <a:ext cx="852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CS1301</a:t>
            </a:r>
            <a:endParaRPr/>
          </a:p>
        </p:txBody>
      </p:sp>
      <p:pic>
        <p:nvPicPr>
          <p:cNvPr id="191" name="Google Shape;191;p35"/>
          <p:cNvPicPr preferRelativeResize="0"/>
          <p:nvPr/>
        </p:nvPicPr>
        <p:blipFill>
          <a:blip r:embed="rId4">
            <a:alphaModFix/>
          </a:blip>
          <a:stretch>
            <a:fillRect/>
          </a:stretch>
        </p:blipFill>
        <p:spPr>
          <a:xfrm>
            <a:off x="3345300" y="636000"/>
            <a:ext cx="5798700" cy="2006075"/>
          </a:xfrm>
          <a:prstGeom prst="rect">
            <a:avLst/>
          </a:prstGeom>
          <a:noFill/>
          <a:ln>
            <a:noFill/>
          </a:ln>
        </p:spPr>
      </p:pic>
      <p:sp>
        <p:nvSpPr>
          <p:cNvPr id="192" name="Google Shape;192;p35"/>
          <p:cNvSpPr txBox="1"/>
          <p:nvPr/>
        </p:nvSpPr>
        <p:spPr>
          <a:xfrm>
            <a:off x="7650800" y="866425"/>
            <a:ext cx="924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MGT100</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36"/>
          <p:cNvSpPr txBox="1"/>
          <p:nvPr>
            <p:ph type="title"/>
          </p:nvPr>
        </p:nvSpPr>
        <p:spPr>
          <a:xfrm>
            <a:off x="311700" y="633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STEM vs Non-STEM Demographics Comparison</a:t>
            </a:r>
            <a:endParaRPr/>
          </a:p>
        </p:txBody>
      </p:sp>
      <p:sp>
        <p:nvSpPr>
          <p:cNvPr id="198" name="Google Shape;198;p36"/>
          <p:cNvSpPr txBox="1"/>
          <p:nvPr>
            <p:ph idx="1" type="body"/>
          </p:nvPr>
        </p:nvSpPr>
        <p:spPr>
          <a:xfrm>
            <a:off x="542475" y="1112300"/>
            <a:ext cx="3345300" cy="34164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Font typeface="Times New Roman"/>
              <a:buChar char="❖"/>
            </a:pPr>
            <a:r>
              <a:rPr lang="en"/>
              <a:t>Female % is similar</a:t>
            </a:r>
            <a:endParaRPr/>
          </a:p>
          <a:p>
            <a:pPr indent="-342900" lvl="0" marL="457200" rtl="0" algn="l">
              <a:spcBef>
                <a:spcPts val="0"/>
              </a:spcBef>
              <a:spcAft>
                <a:spcPts val="0"/>
              </a:spcAft>
              <a:buSzPts val="1800"/>
              <a:buChar char="❖"/>
            </a:pPr>
            <a:r>
              <a:rPr lang="en"/>
              <a:t>Bachelor Degree % is higher on the STEM course and Master Degree% was higher in the non-STEM course.</a:t>
            </a:r>
            <a:endParaRPr/>
          </a:p>
          <a:p>
            <a:pPr indent="-342900" lvl="0" marL="457200" rtl="0" algn="l">
              <a:spcBef>
                <a:spcPts val="0"/>
              </a:spcBef>
              <a:spcAft>
                <a:spcPts val="0"/>
              </a:spcAft>
              <a:buSzPts val="1800"/>
              <a:buChar char="❖"/>
            </a:pPr>
            <a:r>
              <a:rPr lang="en"/>
              <a:t>% of US students are similar</a:t>
            </a:r>
            <a:endParaRPr/>
          </a:p>
        </p:txBody>
      </p:sp>
      <p:graphicFrame>
        <p:nvGraphicFramePr>
          <p:cNvPr id="199" name="Google Shape;199;p36"/>
          <p:cNvGraphicFramePr/>
          <p:nvPr/>
        </p:nvGraphicFramePr>
        <p:xfrm>
          <a:off x="4925700" y="990225"/>
          <a:ext cx="3000000" cy="3000000"/>
        </p:xfrm>
        <a:graphic>
          <a:graphicData uri="http://schemas.openxmlformats.org/drawingml/2006/table">
            <a:tbl>
              <a:tblPr>
                <a:noFill/>
                <a:tableStyleId>{050D96EA-A359-4A39-8B7A-8A34D4E185FF}</a:tableStyleId>
              </a:tblPr>
              <a:tblGrid>
                <a:gridCol w="1302200"/>
                <a:gridCol w="1302200"/>
                <a:gridCol w="1302200"/>
              </a:tblGrid>
              <a:tr h="396200">
                <a:tc>
                  <a:txBody>
                    <a:bodyPr/>
                    <a:lstStyle/>
                    <a:p>
                      <a:pPr indent="0" lvl="0" marL="0" rtl="0" algn="l">
                        <a:spcBef>
                          <a:spcPts val="0"/>
                        </a:spcBef>
                        <a:spcAft>
                          <a:spcPts val="0"/>
                        </a:spcAft>
                        <a:buNone/>
                      </a:pPr>
                      <a:r>
                        <a:rPr lang="en">
                          <a:solidFill>
                            <a:srgbClr val="FFFFFF"/>
                          </a:solidFill>
                        </a:rPr>
                        <a:t>Measure</a:t>
                      </a:r>
                      <a:endParaRPr>
                        <a:solidFill>
                          <a:srgbClr val="FFFFFF"/>
                        </a:solidFill>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B5394"/>
                    </a:solidFill>
                  </a:tcPr>
                </a:tc>
                <a:tc>
                  <a:txBody>
                    <a:bodyPr/>
                    <a:lstStyle/>
                    <a:p>
                      <a:pPr indent="0" lvl="0" marL="0" rtl="0" algn="l">
                        <a:spcBef>
                          <a:spcPts val="0"/>
                        </a:spcBef>
                        <a:spcAft>
                          <a:spcPts val="0"/>
                        </a:spcAft>
                        <a:buNone/>
                      </a:pPr>
                      <a:r>
                        <a:rPr lang="en">
                          <a:solidFill>
                            <a:srgbClr val="FFFFFF"/>
                          </a:solidFill>
                        </a:rPr>
                        <a:t>CS1301</a:t>
                      </a:r>
                      <a:endParaRPr>
                        <a:solidFill>
                          <a:srgbClr val="FFFFFF"/>
                        </a:solidFill>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B5394"/>
                    </a:solidFill>
                  </a:tcPr>
                </a:tc>
                <a:tc>
                  <a:txBody>
                    <a:bodyPr/>
                    <a:lstStyle/>
                    <a:p>
                      <a:pPr indent="0" lvl="0" marL="0" rtl="0" algn="l">
                        <a:spcBef>
                          <a:spcPts val="0"/>
                        </a:spcBef>
                        <a:spcAft>
                          <a:spcPts val="0"/>
                        </a:spcAft>
                        <a:buNone/>
                      </a:pPr>
                      <a:r>
                        <a:rPr lang="en">
                          <a:solidFill>
                            <a:srgbClr val="FFFFFF"/>
                          </a:solidFill>
                        </a:rPr>
                        <a:t>MGT100</a:t>
                      </a:r>
                      <a:endParaRPr>
                        <a:solidFill>
                          <a:srgbClr val="FFFFFF"/>
                        </a:solidFill>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B5394"/>
                    </a:solidFill>
                  </a:tcPr>
                </a:tc>
              </a:tr>
              <a:tr h="408650">
                <a:tc>
                  <a:txBody>
                    <a:bodyPr/>
                    <a:lstStyle/>
                    <a:p>
                      <a:pPr indent="0" lvl="0" marL="0" rtl="0" algn="l">
                        <a:spcBef>
                          <a:spcPts val="0"/>
                        </a:spcBef>
                        <a:spcAft>
                          <a:spcPts val="0"/>
                        </a:spcAft>
                        <a:buNone/>
                      </a:pPr>
                      <a:r>
                        <a:rPr lang="en"/>
                        <a:t>Male %</a:t>
                      </a:r>
                      <a:endParaRPr/>
                    </a:p>
                  </a:txBody>
                  <a:tcPr marT="91425" marB="91425" marR="91425" marL="91425">
                    <a:lnT cap="flat" cmpd="sng" w="9525">
                      <a:solidFill>
                        <a:srgbClr val="FFFFFF"/>
                      </a:solidFill>
                      <a:prstDash val="solid"/>
                      <a:round/>
                      <a:headEnd len="sm" w="sm" type="none"/>
                      <a:tailEnd len="sm" w="sm" type="none"/>
                    </a:lnT>
                  </a:tcPr>
                </a:tc>
                <a:tc>
                  <a:txBody>
                    <a:bodyPr/>
                    <a:lstStyle/>
                    <a:p>
                      <a:pPr indent="0" lvl="0" marL="0" rtl="0" algn="l">
                        <a:spcBef>
                          <a:spcPts val="0"/>
                        </a:spcBef>
                        <a:spcAft>
                          <a:spcPts val="0"/>
                        </a:spcAft>
                        <a:buNone/>
                      </a:pPr>
                      <a:r>
                        <a:rPr lang="en"/>
                        <a:t>65%</a:t>
                      </a:r>
                      <a:endParaRPr/>
                    </a:p>
                  </a:txBody>
                  <a:tcPr marT="91425" marB="91425" marR="91425" marL="91425">
                    <a:lnT cap="flat" cmpd="sng" w="9525">
                      <a:solidFill>
                        <a:srgbClr val="FFFFFF"/>
                      </a:solidFill>
                      <a:prstDash val="solid"/>
                      <a:round/>
                      <a:headEnd len="sm" w="sm" type="none"/>
                      <a:tailEnd len="sm" w="sm" type="none"/>
                    </a:lnT>
                  </a:tcPr>
                </a:tc>
                <a:tc>
                  <a:txBody>
                    <a:bodyPr/>
                    <a:lstStyle/>
                    <a:p>
                      <a:pPr indent="0" lvl="0" marL="0" rtl="0" algn="l">
                        <a:spcBef>
                          <a:spcPts val="0"/>
                        </a:spcBef>
                        <a:spcAft>
                          <a:spcPts val="0"/>
                        </a:spcAft>
                        <a:buNone/>
                      </a:pPr>
                      <a:r>
                        <a:rPr lang="en"/>
                        <a:t>43%</a:t>
                      </a:r>
                      <a:endParaRPr/>
                    </a:p>
                  </a:txBody>
                  <a:tcPr marT="91425" marB="91425" marR="91425" marL="91425">
                    <a:lnT cap="flat" cmpd="sng" w="9525">
                      <a:solidFill>
                        <a:srgbClr val="FFFFFF"/>
                      </a:solidFill>
                      <a:prstDash val="solid"/>
                      <a:round/>
                      <a:headEnd len="sm" w="sm" type="none"/>
                      <a:tailEnd len="sm" w="sm" type="none"/>
                    </a:lnT>
                  </a:tcPr>
                </a:tc>
              </a:tr>
              <a:tr h="408650">
                <a:tc>
                  <a:txBody>
                    <a:bodyPr/>
                    <a:lstStyle/>
                    <a:p>
                      <a:pPr indent="0" lvl="0" marL="0" rtl="0" algn="l">
                        <a:spcBef>
                          <a:spcPts val="0"/>
                        </a:spcBef>
                        <a:spcAft>
                          <a:spcPts val="0"/>
                        </a:spcAft>
                        <a:buNone/>
                      </a:pPr>
                      <a:r>
                        <a:rPr lang="en"/>
                        <a:t>Female %</a:t>
                      </a:r>
                      <a:endParaRPr/>
                    </a:p>
                  </a:txBody>
                  <a:tcPr marT="91425" marB="91425" marR="91425" marL="91425"/>
                </a:tc>
                <a:tc>
                  <a:txBody>
                    <a:bodyPr/>
                    <a:lstStyle/>
                    <a:p>
                      <a:pPr indent="0" lvl="0" marL="0" rtl="0" algn="l">
                        <a:spcBef>
                          <a:spcPts val="0"/>
                        </a:spcBef>
                        <a:spcAft>
                          <a:spcPts val="0"/>
                        </a:spcAft>
                        <a:buNone/>
                      </a:pPr>
                      <a:r>
                        <a:rPr lang="en"/>
                        <a:t>17%</a:t>
                      </a:r>
                      <a:endParaRPr/>
                    </a:p>
                  </a:txBody>
                  <a:tcPr marT="91425" marB="91425" marR="91425" marL="91425"/>
                </a:tc>
                <a:tc>
                  <a:txBody>
                    <a:bodyPr/>
                    <a:lstStyle/>
                    <a:p>
                      <a:pPr indent="0" lvl="0" marL="0" rtl="0" algn="l">
                        <a:spcBef>
                          <a:spcPts val="0"/>
                        </a:spcBef>
                        <a:spcAft>
                          <a:spcPts val="0"/>
                        </a:spcAft>
                        <a:buNone/>
                      </a:pPr>
                      <a:r>
                        <a:rPr lang="en"/>
                        <a:t>15%</a:t>
                      </a:r>
                      <a:endParaRPr/>
                    </a:p>
                  </a:txBody>
                  <a:tcPr marT="91425" marB="91425" marR="91425" marL="91425"/>
                </a:tc>
              </a:tr>
              <a:tr h="468925">
                <a:tc>
                  <a:txBody>
                    <a:bodyPr/>
                    <a:lstStyle/>
                    <a:p>
                      <a:pPr indent="0" lvl="0" marL="0" rtl="0" algn="l">
                        <a:spcBef>
                          <a:spcPts val="0"/>
                        </a:spcBef>
                        <a:spcAft>
                          <a:spcPts val="0"/>
                        </a:spcAft>
                        <a:buNone/>
                      </a:pPr>
                      <a:r>
                        <a:rPr lang="en"/>
                        <a:t>Bachelor Degree</a:t>
                      </a:r>
                      <a:endParaRPr/>
                    </a:p>
                  </a:txBody>
                  <a:tcPr marT="91425" marB="91425" marR="91425" marL="91425"/>
                </a:tc>
                <a:tc>
                  <a:txBody>
                    <a:bodyPr/>
                    <a:lstStyle/>
                    <a:p>
                      <a:pPr indent="0" lvl="0" marL="0" rtl="0" algn="l">
                        <a:spcBef>
                          <a:spcPts val="0"/>
                        </a:spcBef>
                        <a:spcAft>
                          <a:spcPts val="0"/>
                        </a:spcAft>
                        <a:buNone/>
                      </a:pPr>
                      <a:r>
                        <a:rPr lang="en"/>
                        <a:t>30%</a:t>
                      </a:r>
                      <a:endParaRPr/>
                    </a:p>
                  </a:txBody>
                  <a:tcPr marT="91425" marB="91425" marR="91425" marL="91425"/>
                </a:tc>
                <a:tc>
                  <a:txBody>
                    <a:bodyPr/>
                    <a:lstStyle/>
                    <a:p>
                      <a:pPr indent="0" lvl="0" marL="0" rtl="0" algn="l">
                        <a:spcBef>
                          <a:spcPts val="0"/>
                        </a:spcBef>
                        <a:spcAft>
                          <a:spcPts val="0"/>
                        </a:spcAft>
                        <a:buNone/>
                      </a:pPr>
                      <a:r>
                        <a:rPr lang="en"/>
                        <a:t>17%</a:t>
                      </a:r>
                      <a:endParaRPr/>
                    </a:p>
                  </a:txBody>
                  <a:tcPr marT="91425" marB="91425" marR="91425" marL="91425"/>
                </a:tc>
              </a:tr>
              <a:tr h="559325">
                <a:tc>
                  <a:txBody>
                    <a:bodyPr/>
                    <a:lstStyle/>
                    <a:p>
                      <a:pPr indent="0" lvl="0" marL="0" rtl="0" algn="l">
                        <a:spcBef>
                          <a:spcPts val="0"/>
                        </a:spcBef>
                        <a:spcAft>
                          <a:spcPts val="0"/>
                        </a:spcAft>
                        <a:buNone/>
                      </a:pPr>
                      <a:r>
                        <a:rPr lang="en"/>
                        <a:t>Master Degree</a:t>
                      </a:r>
                      <a:endParaRPr/>
                    </a:p>
                  </a:txBody>
                  <a:tcPr marT="91425" marB="91425" marR="91425" marL="91425"/>
                </a:tc>
                <a:tc>
                  <a:txBody>
                    <a:bodyPr/>
                    <a:lstStyle/>
                    <a:p>
                      <a:pPr indent="0" lvl="0" marL="0" rtl="0" algn="l">
                        <a:spcBef>
                          <a:spcPts val="0"/>
                        </a:spcBef>
                        <a:spcAft>
                          <a:spcPts val="0"/>
                        </a:spcAft>
                        <a:buNone/>
                      </a:pPr>
                      <a:r>
                        <a:rPr lang="en"/>
                        <a:t>18%</a:t>
                      </a:r>
                      <a:endParaRPr/>
                    </a:p>
                  </a:txBody>
                  <a:tcPr marT="91425" marB="91425" marR="91425" marL="91425"/>
                </a:tc>
                <a:tc>
                  <a:txBody>
                    <a:bodyPr/>
                    <a:lstStyle/>
                    <a:p>
                      <a:pPr indent="0" lvl="0" marL="0" rtl="0" algn="l">
                        <a:spcBef>
                          <a:spcPts val="0"/>
                        </a:spcBef>
                        <a:spcAft>
                          <a:spcPts val="0"/>
                        </a:spcAft>
                        <a:buNone/>
                      </a:pPr>
                      <a:r>
                        <a:rPr lang="en"/>
                        <a:t>24%</a:t>
                      </a:r>
                      <a:endParaRPr/>
                    </a:p>
                  </a:txBody>
                  <a:tcPr marT="91425" marB="91425" marR="91425" marL="91425"/>
                </a:tc>
              </a:tr>
              <a:tr h="388550">
                <a:tc>
                  <a:txBody>
                    <a:bodyPr/>
                    <a:lstStyle/>
                    <a:p>
                      <a:pPr indent="0" lvl="0" marL="0" rtl="0" algn="l">
                        <a:spcBef>
                          <a:spcPts val="0"/>
                        </a:spcBef>
                        <a:spcAft>
                          <a:spcPts val="0"/>
                        </a:spcAft>
                        <a:buNone/>
                      </a:pPr>
                      <a:r>
                        <a:rPr lang="en"/>
                        <a:t>Phd</a:t>
                      </a:r>
                      <a:endParaRPr/>
                    </a:p>
                  </a:txBody>
                  <a:tcPr marT="91425" marB="91425" marR="91425" marL="91425"/>
                </a:tc>
                <a:tc>
                  <a:txBody>
                    <a:bodyPr/>
                    <a:lstStyle/>
                    <a:p>
                      <a:pPr indent="0" lvl="0" marL="0" rtl="0" algn="l">
                        <a:spcBef>
                          <a:spcPts val="0"/>
                        </a:spcBef>
                        <a:spcAft>
                          <a:spcPts val="0"/>
                        </a:spcAft>
                        <a:buNone/>
                      </a:pPr>
                      <a:r>
                        <a:rPr lang="en"/>
                        <a:t>3%</a:t>
                      </a:r>
                      <a:endParaRPr/>
                    </a:p>
                  </a:txBody>
                  <a:tcPr marT="91425" marB="91425" marR="91425" marL="91425"/>
                </a:tc>
                <a:tc>
                  <a:txBody>
                    <a:bodyPr/>
                    <a:lstStyle/>
                    <a:p>
                      <a:pPr indent="0" lvl="0" marL="0" rtl="0" algn="l">
                        <a:spcBef>
                          <a:spcPts val="0"/>
                        </a:spcBef>
                        <a:spcAft>
                          <a:spcPts val="0"/>
                        </a:spcAft>
                        <a:buNone/>
                      </a:pPr>
                      <a:r>
                        <a:rPr lang="en"/>
                        <a:t>8%</a:t>
                      </a:r>
                      <a:endParaRPr/>
                    </a:p>
                  </a:txBody>
                  <a:tcPr marT="91425" marB="91425" marR="91425" marL="91425"/>
                </a:tc>
              </a:tr>
              <a:tr h="991300">
                <a:tc>
                  <a:txBody>
                    <a:bodyPr/>
                    <a:lstStyle/>
                    <a:p>
                      <a:pPr indent="0" lvl="0" marL="0" rtl="0" algn="l">
                        <a:spcBef>
                          <a:spcPts val="0"/>
                        </a:spcBef>
                        <a:spcAft>
                          <a:spcPts val="0"/>
                        </a:spcAft>
                        <a:buNone/>
                      </a:pPr>
                      <a:r>
                        <a:rPr lang="en"/>
                        <a:t>US Students</a:t>
                      </a:r>
                      <a:endParaRPr/>
                    </a:p>
                  </a:txBody>
                  <a:tcPr marT="91425" marB="91425" marR="91425" marL="91425"/>
                </a:tc>
                <a:tc>
                  <a:txBody>
                    <a:bodyPr/>
                    <a:lstStyle/>
                    <a:p>
                      <a:pPr indent="0" lvl="0" marL="0" rtl="0" algn="l">
                        <a:spcBef>
                          <a:spcPts val="0"/>
                        </a:spcBef>
                        <a:spcAft>
                          <a:spcPts val="0"/>
                        </a:spcAft>
                        <a:buNone/>
                      </a:pPr>
                      <a:r>
                        <a:rPr lang="en"/>
                        <a:t>24%</a:t>
                      </a:r>
                      <a:endParaRPr/>
                    </a:p>
                  </a:txBody>
                  <a:tcPr marT="91425" marB="91425" marR="91425" marL="91425"/>
                </a:tc>
                <a:tc>
                  <a:txBody>
                    <a:bodyPr/>
                    <a:lstStyle/>
                    <a:p>
                      <a:pPr indent="0" lvl="0" marL="0" rtl="0" algn="l">
                        <a:spcBef>
                          <a:spcPts val="0"/>
                        </a:spcBef>
                        <a:spcAft>
                          <a:spcPts val="0"/>
                        </a:spcAft>
                        <a:buNone/>
                      </a:pPr>
                      <a:r>
                        <a:rPr lang="en"/>
                        <a:t>31%</a:t>
                      </a:r>
                      <a:endParaRPr/>
                    </a:p>
                  </a:txBody>
                  <a:tcPr marT="91425" marB="91425" marR="91425" marL="91425"/>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37"/>
          <p:cNvSpPr txBox="1"/>
          <p:nvPr>
            <p:ph type="title"/>
          </p:nvPr>
        </p:nvSpPr>
        <p:spPr>
          <a:xfrm>
            <a:off x="311700"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STEM vs Non-STEM Cluster Comparison</a:t>
            </a:r>
            <a:endParaRPr/>
          </a:p>
          <a:p>
            <a:pPr indent="0" lvl="0" marL="0" rtl="0" algn="l">
              <a:spcBef>
                <a:spcPts val="0"/>
              </a:spcBef>
              <a:spcAft>
                <a:spcPts val="0"/>
              </a:spcAft>
              <a:buNone/>
            </a:pPr>
            <a:r>
              <a:t/>
            </a:r>
            <a:endParaRPr/>
          </a:p>
        </p:txBody>
      </p:sp>
      <p:sp>
        <p:nvSpPr>
          <p:cNvPr id="205" name="Google Shape;205;p37"/>
          <p:cNvSpPr txBox="1"/>
          <p:nvPr>
            <p:ph idx="1" type="body"/>
          </p:nvPr>
        </p:nvSpPr>
        <p:spPr>
          <a:xfrm>
            <a:off x="311700" y="750650"/>
            <a:ext cx="3766800" cy="43425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Times New Roman"/>
              <a:buChar char="❖"/>
            </a:pPr>
            <a:r>
              <a:rPr lang="en" sz="1600"/>
              <a:t>Elbow method determined 3 clusters in both STEM and non-STEM</a:t>
            </a:r>
            <a:endParaRPr sz="1600"/>
          </a:p>
          <a:p>
            <a:pPr indent="-330200" lvl="0" marL="457200" rtl="0" algn="l">
              <a:spcBef>
                <a:spcPts val="0"/>
              </a:spcBef>
              <a:spcAft>
                <a:spcPts val="0"/>
              </a:spcAft>
              <a:buSzPts val="1600"/>
              <a:buChar char="❖"/>
            </a:pPr>
            <a:r>
              <a:rPr lang="en" sz="1600"/>
              <a:t>Cosine k-means worked better on both dataset</a:t>
            </a:r>
            <a:endParaRPr sz="1600"/>
          </a:p>
          <a:p>
            <a:pPr indent="-330200" lvl="0" marL="457200" rtl="0" algn="l">
              <a:spcBef>
                <a:spcPts val="0"/>
              </a:spcBef>
              <a:spcAft>
                <a:spcPts val="0"/>
              </a:spcAft>
              <a:buSzPts val="1600"/>
              <a:buChar char="❖"/>
            </a:pPr>
            <a:r>
              <a:rPr lang="en" sz="1600"/>
              <a:t>Similar features contributed to the cluster</a:t>
            </a:r>
            <a:endParaRPr sz="1600"/>
          </a:p>
          <a:p>
            <a:pPr indent="-330200" lvl="0" marL="457200" rtl="0" algn="l">
              <a:spcBef>
                <a:spcPts val="0"/>
              </a:spcBef>
              <a:spcAft>
                <a:spcPts val="0"/>
              </a:spcAft>
              <a:buSzPts val="1600"/>
              <a:buChar char="❖"/>
            </a:pPr>
            <a:r>
              <a:rPr lang="en" sz="1600"/>
              <a:t>In the Management course the Standard deviation of the features on the cluster 0 was high.</a:t>
            </a:r>
            <a:endParaRPr sz="1600"/>
          </a:p>
          <a:p>
            <a:pPr indent="-330200" lvl="0" marL="457200" rtl="0" algn="l">
              <a:spcBef>
                <a:spcPts val="0"/>
              </a:spcBef>
              <a:spcAft>
                <a:spcPts val="0"/>
              </a:spcAft>
              <a:buSzPts val="1600"/>
              <a:buChar char="❖"/>
            </a:pPr>
            <a:r>
              <a:rPr lang="en" sz="1600"/>
              <a:t>The 3 clusters had a mean progress that can be categorized as low, medium and high.</a:t>
            </a:r>
            <a:endParaRPr sz="1600"/>
          </a:p>
        </p:txBody>
      </p:sp>
      <p:pic>
        <p:nvPicPr>
          <p:cNvPr id="206" name="Google Shape;206;p37"/>
          <p:cNvPicPr preferRelativeResize="0"/>
          <p:nvPr/>
        </p:nvPicPr>
        <p:blipFill>
          <a:blip r:embed="rId3">
            <a:alphaModFix/>
          </a:blip>
          <a:stretch>
            <a:fillRect/>
          </a:stretch>
        </p:blipFill>
        <p:spPr>
          <a:xfrm>
            <a:off x="4078500" y="492325"/>
            <a:ext cx="5065500" cy="2149750"/>
          </a:xfrm>
          <a:prstGeom prst="rect">
            <a:avLst/>
          </a:prstGeom>
          <a:noFill/>
          <a:ln>
            <a:noFill/>
          </a:ln>
        </p:spPr>
      </p:pic>
      <p:pic>
        <p:nvPicPr>
          <p:cNvPr id="207" name="Google Shape;207;p37"/>
          <p:cNvPicPr preferRelativeResize="0"/>
          <p:nvPr/>
        </p:nvPicPr>
        <p:blipFill>
          <a:blip r:embed="rId4">
            <a:alphaModFix/>
          </a:blip>
          <a:stretch>
            <a:fillRect/>
          </a:stretch>
        </p:blipFill>
        <p:spPr>
          <a:xfrm>
            <a:off x="4078500" y="2772675"/>
            <a:ext cx="5065500" cy="2280400"/>
          </a:xfrm>
          <a:prstGeom prst="rect">
            <a:avLst/>
          </a:prstGeom>
          <a:noFill/>
          <a:ln>
            <a:noFill/>
          </a:ln>
        </p:spPr>
      </p:pic>
      <p:sp>
        <p:nvSpPr>
          <p:cNvPr id="208" name="Google Shape;208;p37"/>
          <p:cNvSpPr txBox="1"/>
          <p:nvPr/>
        </p:nvSpPr>
        <p:spPr>
          <a:xfrm>
            <a:off x="6415150" y="750650"/>
            <a:ext cx="924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MGT100</a:t>
            </a:r>
            <a:endParaRPr/>
          </a:p>
        </p:txBody>
      </p:sp>
      <p:sp>
        <p:nvSpPr>
          <p:cNvPr id="209" name="Google Shape;209;p37"/>
          <p:cNvSpPr txBox="1"/>
          <p:nvPr/>
        </p:nvSpPr>
        <p:spPr>
          <a:xfrm>
            <a:off x="6260325" y="3064800"/>
            <a:ext cx="852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CS1301</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38"/>
          <p:cNvSpPr txBox="1"/>
          <p:nvPr>
            <p:ph type="title"/>
          </p:nvPr>
        </p:nvSpPr>
        <p:spPr>
          <a:xfrm>
            <a:off x="311700" y="1046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STEM vs Non-STEM Regression Model Comparison</a:t>
            </a:r>
            <a:endParaRPr/>
          </a:p>
          <a:p>
            <a:pPr indent="0" lvl="0" marL="0" rtl="0" algn="l">
              <a:spcBef>
                <a:spcPts val="0"/>
              </a:spcBef>
              <a:spcAft>
                <a:spcPts val="0"/>
              </a:spcAft>
              <a:buNone/>
            </a:pPr>
            <a:r>
              <a:t/>
            </a:r>
            <a:endParaRPr/>
          </a:p>
        </p:txBody>
      </p:sp>
      <p:sp>
        <p:nvSpPr>
          <p:cNvPr id="215" name="Google Shape;215;p38"/>
          <p:cNvSpPr txBox="1"/>
          <p:nvPr>
            <p:ph idx="1" type="body"/>
          </p:nvPr>
        </p:nvSpPr>
        <p:spPr>
          <a:xfrm>
            <a:off x="582650" y="3782875"/>
            <a:ext cx="8106900" cy="1298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Times New Roman"/>
              <a:buChar char="❖"/>
            </a:pPr>
            <a:r>
              <a:rPr lang="en" sz="1600"/>
              <a:t>Gradient Boosting performed best for both STEM and non-STEM</a:t>
            </a:r>
            <a:endParaRPr sz="1600"/>
          </a:p>
          <a:p>
            <a:pPr indent="-330200" lvl="0" marL="457200" rtl="0" algn="l">
              <a:spcBef>
                <a:spcPts val="0"/>
              </a:spcBef>
              <a:spcAft>
                <a:spcPts val="0"/>
              </a:spcAft>
              <a:buSzPts val="1600"/>
              <a:buChar char="❖"/>
            </a:pPr>
            <a:r>
              <a:rPr lang="en" sz="1600"/>
              <a:t>On an average RMSE was higher in the non-STEM course, likely because of low volume of data.</a:t>
            </a:r>
            <a:endParaRPr sz="1600"/>
          </a:p>
        </p:txBody>
      </p:sp>
      <p:pic>
        <p:nvPicPr>
          <p:cNvPr id="216" name="Google Shape;216;p38"/>
          <p:cNvPicPr preferRelativeResize="0"/>
          <p:nvPr/>
        </p:nvPicPr>
        <p:blipFill>
          <a:blip r:embed="rId3">
            <a:alphaModFix/>
          </a:blip>
          <a:stretch>
            <a:fillRect/>
          </a:stretch>
        </p:blipFill>
        <p:spPr>
          <a:xfrm>
            <a:off x="4503400" y="714200"/>
            <a:ext cx="4419600" cy="2573450"/>
          </a:xfrm>
          <a:prstGeom prst="rect">
            <a:avLst/>
          </a:prstGeom>
          <a:noFill/>
          <a:ln>
            <a:noFill/>
          </a:ln>
        </p:spPr>
      </p:pic>
      <p:pic>
        <p:nvPicPr>
          <p:cNvPr id="217" name="Google Shape;217;p38"/>
          <p:cNvPicPr preferRelativeResize="0"/>
          <p:nvPr/>
        </p:nvPicPr>
        <p:blipFill>
          <a:blip r:embed="rId4">
            <a:alphaModFix/>
          </a:blip>
          <a:stretch>
            <a:fillRect/>
          </a:stretch>
        </p:blipFill>
        <p:spPr>
          <a:xfrm>
            <a:off x="172475" y="803150"/>
            <a:ext cx="4330926" cy="2484500"/>
          </a:xfrm>
          <a:prstGeom prst="rect">
            <a:avLst/>
          </a:prstGeom>
          <a:noFill/>
          <a:ln>
            <a:noFill/>
          </a:ln>
        </p:spPr>
      </p:pic>
      <p:sp>
        <p:nvSpPr>
          <p:cNvPr id="218" name="Google Shape;218;p38"/>
          <p:cNvSpPr txBox="1"/>
          <p:nvPr/>
        </p:nvSpPr>
        <p:spPr>
          <a:xfrm>
            <a:off x="2306375" y="3272263"/>
            <a:ext cx="924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MGT100</a:t>
            </a:r>
            <a:endParaRPr/>
          </a:p>
        </p:txBody>
      </p:sp>
      <p:sp>
        <p:nvSpPr>
          <p:cNvPr id="219" name="Google Shape;219;p38"/>
          <p:cNvSpPr txBox="1"/>
          <p:nvPr/>
        </p:nvSpPr>
        <p:spPr>
          <a:xfrm>
            <a:off x="6682225" y="3235575"/>
            <a:ext cx="852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CS1301</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39"/>
          <p:cNvSpPr txBox="1"/>
          <p:nvPr>
            <p:ph type="title"/>
          </p:nvPr>
        </p:nvSpPr>
        <p:spPr>
          <a:xfrm>
            <a:off x="311700" y="18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STEM vs Non-STEM Best Feature Comparison</a:t>
            </a:r>
            <a:endParaRPr/>
          </a:p>
          <a:p>
            <a:pPr indent="0" lvl="0" marL="0" rtl="0" algn="l">
              <a:spcBef>
                <a:spcPts val="0"/>
              </a:spcBef>
              <a:spcAft>
                <a:spcPts val="0"/>
              </a:spcAft>
              <a:buNone/>
            </a:pPr>
            <a:r>
              <a:t/>
            </a:r>
            <a:endParaRPr/>
          </a:p>
        </p:txBody>
      </p:sp>
      <p:sp>
        <p:nvSpPr>
          <p:cNvPr id="225" name="Google Shape;225;p39"/>
          <p:cNvSpPr txBox="1"/>
          <p:nvPr>
            <p:ph idx="1" type="body"/>
          </p:nvPr>
        </p:nvSpPr>
        <p:spPr>
          <a:xfrm>
            <a:off x="261475" y="4226125"/>
            <a:ext cx="8882400" cy="9153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Times New Roman"/>
              <a:buChar char="❖"/>
            </a:pPr>
            <a:r>
              <a:rPr lang="en" sz="1600"/>
              <a:t>Interestingly, Page Close was one of the most </a:t>
            </a:r>
            <a:r>
              <a:rPr lang="en" sz="1600"/>
              <a:t>important</a:t>
            </a:r>
            <a:r>
              <a:rPr lang="en" sz="1600"/>
              <a:t> features</a:t>
            </a:r>
            <a:r>
              <a:rPr lang="en" sz="1600"/>
              <a:t> for STEM and non-STEM</a:t>
            </a:r>
            <a:endParaRPr sz="1600"/>
          </a:p>
          <a:p>
            <a:pPr indent="-330200" lvl="0" marL="457200" rtl="0" algn="l">
              <a:spcBef>
                <a:spcPts val="0"/>
              </a:spcBef>
              <a:spcAft>
                <a:spcPts val="0"/>
              </a:spcAft>
              <a:buSzPts val="1600"/>
              <a:buChar char="❖"/>
            </a:pPr>
            <a:r>
              <a:rPr lang="en" sz="1600"/>
              <a:t>Some other tops features in both the courses - Next Sequence, Weeks Active, Load Video</a:t>
            </a:r>
            <a:endParaRPr sz="1600"/>
          </a:p>
        </p:txBody>
      </p:sp>
      <p:pic>
        <p:nvPicPr>
          <p:cNvPr id="226" name="Google Shape;226;p39"/>
          <p:cNvPicPr preferRelativeResize="0"/>
          <p:nvPr/>
        </p:nvPicPr>
        <p:blipFill>
          <a:blip r:embed="rId3">
            <a:alphaModFix/>
          </a:blip>
          <a:stretch>
            <a:fillRect/>
          </a:stretch>
        </p:blipFill>
        <p:spPr>
          <a:xfrm>
            <a:off x="4367025" y="639925"/>
            <a:ext cx="4776974" cy="3375625"/>
          </a:xfrm>
          <a:prstGeom prst="rect">
            <a:avLst/>
          </a:prstGeom>
          <a:noFill/>
          <a:ln>
            <a:noFill/>
          </a:ln>
        </p:spPr>
      </p:pic>
      <p:sp>
        <p:nvSpPr>
          <p:cNvPr id="227" name="Google Shape;227;p39"/>
          <p:cNvSpPr txBox="1"/>
          <p:nvPr/>
        </p:nvSpPr>
        <p:spPr>
          <a:xfrm>
            <a:off x="6680450" y="1156038"/>
            <a:ext cx="924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MGT100</a:t>
            </a:r>
            <a:endParaRPr/>
          </a:p>
        </p:txBody>
      </p:sp>
      <p:pic>
        <p:nvPicPr>
          <p:cNvPr id="228" name="Google Shape;228;p39"/>
          <p:cNvPicPr preferRelativeResize="0"/>
          <p:nvPr/>
        </p:nvPicPr>
        <p:blipFill>
          <a:blip r:embed="rId4">
            <a:alphaModFix/>
          </a:blip>
          <a:stretch>
            <a:fillRect/>
          </a:stretch>
        </p:blipFill>
        <p:spPr>
          <a:xfrm>
            <a:off x="0" y="639931"/>
            <a:ext cx="4635826" cy="3476869"/>
          </a:xfrm>
          <a:prstGeom prst="rect">
            <a:avLst/>
          </a:prstGeom>
          <a:noFill/>
          <a:ln>
            <a:noFill/>
          </a:ln>
        </p:spPr>
      </p:pic>
      <p:sp>
        <p:nvSpPr>
          <p:cNvPr id="229" name="Google Shape;229;p39"/>
          <p:cNvSpPr txBox="1"/>
          <p:nvPr/>
        </p:nvSpPr>
        <p:spPr>
          <a:xfrm>
            <a:off x="2111350" y="1156050"/>
            <a:ext cx="852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CS1300</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4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Whats next?</a:t>
            </a:r>
            <a:endParaRPr/>
          </a:p>
        </p:txBody>
      </p:sp>
      <p:sp>
        <p:nvSpPr>
          <p:cNvPr id="235" name="Google Shape;235;p4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Times New Roman"/>
              <a:buChar char="❖"/>
            </a:pPr>
            <a:r>
              <a:rPr lang="en" sz="1600"/>
              <a:t>Training model on time series data.</a:t>
            </a:r>
            <a:endParaRPr sz="1600"/>
          </a:p>
          <a:p>
            <a:pPr indent="-330200" lvl="0" marL="457200" rtl="0" algn="l">
              <a:spcBef>
                <a:spcPts val="0"/>
              </a:spcBef>
              <a:spcAft>
                <a:spcPts val="0"/>
              </a:spcAft>
              <a:buSzPts val="1600"/>
              <a:buChar char="❖"/>
            </a:pPr>
            <a:r>
              <a:rPr lang="en" sz="1600"/>
              <a:t>Since data imbalance </a:t>
            </a:r>
            <a:r>
              <a:rPr lang="en" sz="1600"/>
              <a:t>exists and the total sample space for the Management course is less, we will apply techniques to add synthetic data.</a:t>
            </a:r>
            <a:endParaRPr sz="1600"/>
          </a:p>
          <a:p>
            <a:pPr indent="-330200" lvl="1" marL="914400" rtl="0" algn="l">
              <a:spcBef>
                <a:spcPts val="0"/>
              </a:spcBef>
              <a:spcAft>
                <a:spcPts val="0"/>
              </a:spcAft>
              <a:buSzPts val="1600"/>
              <a:buChar char="○"/>
            </a:pPr>
            <a:r>
              <a:rPr b="1" lang="en" sz="1600"/>
              <a:t>Similar Issues reported in paper: </a:t>
            </a:r>
            <a:r>
              <a:rPr lang="en" sz="1600"/>
              <a:t>Dropout Prediction over Weeks in MOOCs via Interpretable Multi-Layer Representation Learning( Carnegie Mellon University, Pittsburgh, PA)</a:t>
            </a:r>
            <a:endParaRPr sz="1600"/>
          </a:p>
          <a:p>
            <a:pPr indent="-330200" lvl="0" marL="457200" rtl="0" algn="l">
              <a:spcBef>
                <a:spcPts val="0"/>
              </a:spcBef>
              <a:spcAft>
                <a:spcPts val="0"/>
              </a:spcAft>
              <a:buSzPts val="1600"/>
              <a:buChar char="❖"/>
            </a:pPr>
            <a:r>
              <a:rPr lang="en" sz="1600"/>
              <a:t>Determine minimum amount of data(weeks) required for accurately predicting final progress.</a:t>
            </a:r>
            <a:endParaRPr sz="1600"/>
          </a:p>
          <a:p>
            <a:pPr indent="-330200" lvl="0" marL="457200" rtl="0" algn="l">
              <a:spcBef>
                <a:spcPts val="0"/>
              </a:spcBef>
              <a:spcAft>
                <a:spcPts val="0"/>
              </a:spcAft>
              <a:buSzPts val="1600"/>
              <a:buChar char="❖"/>
            </a:pPr>
            <a:r>
              <a:rPr lang="en" sz="1600"/>
              <a:t>Evaluate the use to true time series modelling techniques like CNN and RNN</a:t>
            </a:r>
            <a:endParaRPr sz="16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A4C2F4"/>
        </a:solidFill>
      </p:bgPr>
    </p:bg>
    <p:spTree>
      <p:nvGrpSpPr>
        <p:cNvPr id="239" name="Shape 239"/>
        <p:cNvGrpSpPr/>
        <p:nvPr/>
      </p:nvGrpSpPr>
      <p:grpSpPr>
        <a:xfrm>
          <a:off x="0" y="0"/>
          <a:ext cx="0" cy="0"/>
          <a:chOff x="0" y="0"/>
          <a:chExt cx="0" cy="0"/>
        </a:xfrm>
      </p:grpSpPr>
      <p:sp>
        <p:nvSpPr>
          <p:cNvPr id="240" name="Google Shape;240;p41"/>
          <p:cNvSpPr txBox="1"/>
          <p:nvPr>
            <p:ph type="ctrTitle"/>
          </p:nvPr>
        </p:nvSpPr>
        <p:spPr>
          <a:xfrm>
            <a:off x="311708" y="985750"/>
            <a:ext cx="8520600" cy="20526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5200"/>
              <a:buNone/>
            </a:pPr>
            <a:r>
              <a:rPr lang="en" sz="4700">
                <a:latin typeface="Times New Roman"/>
                <a:ea typeface="Times New Roman"/>
                <a:cs typeface="Times New Roman"/>
                <a:sym typeface="Times New Roman"/>
              </a:rPr>
              <a:t>Web Development Team</a:t>
            </a:r>
            <a:endParaRPr sz="4700">
              <a:latin typeface="Times New Roman"/>
              <a:ea typeface="Times New Roman"/>
              <a:cs typeface="Times New Roman"/>
              <a:sym typeface="Times New Roman"/>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42"/>
          <p:cNvSpPr txBox="1"/>
          <p:nvPr>
            <p:ph type="title"/>
          </p:nvPr>
        </p:nvSpPr>
        <p:spPr>
          <a:xfrm>
            <a:off x="311700" y="10665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Web Dev Team</a:t>
            </a:r>
            <a:r>
              <a:rPr lang="en"/>
              <a:t>: Goals</a:t>
            </a:r>
            <a:endParaRPr/>
          </a:p>
        </p:txBody>
      </p:sp>
      <p:sp>
        <p:nvSpPr>
          <p:cNvPr id="246" name="Google Shape;246;p42"/>
          <p:cNvSpPr txBox="1"/>
          <p:nvPr>
            <p:ph idx="1" type="body"/>
          </p:nvPr>
        </p:nvSpPr>
        <p:spPr>
          <a:xfrm>
            <a:off x="311700" y="1334400"/>
            <a:ext cx="8520600" cy="2474700"/>
          </a:xfrm>
          <a:prstGeom prst="rect">
            <a:avLst/>
          </a:prstGeom>
          <a:noFill/>
          <a:ln>
            <a:noFill/>
          </a:ln>
        </p:spPr>
        <p:txBody>
          <a:bodyPr anchorCtr="0" anchor="t" bIns="91425" lIns="91425" spcFirstLastPara="1" rIns="91425" wrap="square" tIns="91425">
            <a:noAutofit/>
          </a:bodyPr>
          <a:lstStyle/>
          <a:p>
            <a:pPr indent="-355600" lvl="0" marL="457200" rtl="0" algn="l">
              <a:lnSpc>
                <a:spcPct val="200000"/>
              </a:lnSpc>
              <a:spcBef>
                <a:spcPts val="0"/>
              </a:spcBef>
              <a:spcAft>
                <a:spcPts val="0"/>
              </a:spcAft>
              <a:buSzPts val="2000"/>
              <a:buFont typeface="Times New Roman"/>
              <a:buChar char="❖"/>
            </a:pPr>
            <a:r>
              <a:rPr lang="en" sz="2000">
                <a:latin typeface="Times New Roman"/>
                <a:ea typeface="Times New Roman"/>
                <a:cs typeface="Times New Roman"/>
                <a:sym typeface="Times New Roman"/>
              </a:rPr>
              <a:t>Build a new instance of the web application</a:t>
            </a:r>
            <a:endParaRPr sz="2000">
              <a:latin typeface="Times New Roman"/>
              <a:ea typeface="Times New Roman"/>
              <a:cs typeface="Times New Roman"/>
              <a:sym typeface="Times New Roman"/>
            </a:endParaRPr>
          </a:p>
          <a:p>
            <a:pPr indent="-355600" lvl="0" marL="457200" rtl="0" algn="l">
              <a:lnSpc>
                <a:spcPct val="200000"/>
              </a:lnSpc>
              <a:spcBef>
                <a:spcPts val="0"/>
              </a:spcBef>
              <a:spcAft>
                <a:spcPts val="0"/>
              </a:spcAft>
              <a:buSzPts val="2000"/>
              <a:buFont typeface="Times New Roman"/>
              <a:buChar char="❖"/>
            </a:pPr>
            <a:r>
              <a:rPr lang="en" sz="2000">
                <a:latin typeface="Times New Roman"/>
                <a:ea typeface="Times New Roman"/>
                <a:cs typeface="Times New Roman"/>
                <a:sym typeface="Times New Roman"/>
              </a:rPr>
              <a:t>This instance will be </a:t>
            </a:r>
            <a:r>
              <a:rPr lang="en" sz="2000">
                <a:latin typeface="Times New Roman"/>
                <a:ea typeface="Times New Roman"/>
                <a:cs typeface="Times New Roman"/>
                <a:sym typeface="Times New Roman"/>
              </a:rPr>
              <a:t>the</a:t>
            </a:r>
            <a:r>
              <a:rPr lang="en" sz="2000">
                <a:latin typeface="Times New Roman"/>
                <a:ea typeface="Times New Roman"/>
                <a:cs typeface="Times New Roman"/>
                <a:sym typeface="Times New Roman"/>
              </a:rPr>
              <a:t> production application (prod. server)</a:t>
            </a:r>
            <a:endParaRPr sz="2000">
              <a:latin typeface="Times New Roman"/>
              <a:ea typeface="Times New Roman"/>
              <a:cs typeface="Times New Roman"/>
              <a:sym typeface="Times New Roman"/>
            </a:endParaRPr>
          </a:p>
          <a:p>
            <a:pPr indent="-342900" lvl="0" marL="457200" rtl="0" algn="l">
              <a:lnSpc>
                <a:spcPct val="200000"/>
              </a:lnSpc>
              <a:spcBef>
                <a:spcPts val="0"/>
              </a:spcBef>
              <a:spcAft>
                <a:spcPts val="0"/>
              </a:spcAft>
              <a:buSzPts val="1800"/>
              <a:buChar char="❖"/>
            </a:pPr>
            <a:r>
              <a:rPr lang="en"/>
              <a:t>Current instance will act as dev server</a:t>
            </a:r>
            <a:endParaRPr/>
          </a:p>
          <a:p>
            <a:pPr indent="-342900" lvl="0" marL="457200" rtl="0" algn="l">
              <a:lnSpc>
                <a:spcPct val="200000"/>
              </a:lnSpc>
              <a:spcBef>
                <a:spcPts val="0"/>
              </a:spcBef>
              <a:spcAft>
                <a:spcPts val="0"/>
              </a:spcAft>
              <a:buSzPts val="1800"/>
              <a:buChar char="❖"/>
            </a:pPr>
            <a:r>
              <a:rPr lang="en"/>
              <a:t>Allow us to write code, test and iterate without affecting the end users</a:t>
            </a:r>
            <a:endParaRPr/>
          </a:p>
          <a:p>
            <a:pPr indent="-342900" lvl="0" marL="457200" rtl="0" algn="l">
              <a:lnSpc>
                <a:spcPct val="200000"/>
              </a:lnSpc>
              <a:spcBef>
                <a:spcPts val="0"/>
              </a:spcBef>
              <a:spcAft>
                <a:spcPts val="0"/>
              </a:spcAft>
              <a:buSzPts val="1800"/>
              <a:buChar char="❖"/>
            </a:pPr>
            <a:r>
              <a:rPr lang="en"/>
              <a:t>Once the testing is done, we can push the latest changes to prod. Server</a:t>
            </a:r>
            <a:endParaRPr/>
          </a:p>
          <a:p>
            <a:pPr indent="0" lvl="0" marL="457200" rtl="0" algn="l">
              <a:lnSpc>
                <a:spcPct val="200000"/>
              </a:lnSpc>
              <a:spcBef>
                <a:spcPts val="0"/>
              </a:spcBef>
              <a:spcAft>
                <a:spcPts val="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4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Progress Since Last Presentation</a:t>
            </a:r>
            <a:endParaRPr/>
          </a:p>
        </p:txBody>
      </p:sp>
      <p:sp>
        <p:nvSpPr>
          <p:cNvPr id="252" name="Google Shape;252;p43"/>
          <p:cNvSpPr txBox="1"/>
          <p:nvPr>
            <p:ph idx="1" type="body"/>
          </p:nvPr>
        </p:nvSpPr>
        <p:spPr>
          <a:xfrm>
            <a:off x="311700" y="1152475"/>
            <a:ext cx="8520600" cy="3940800"/>
          </a:xfrm>
          <a:prstGeom prst="rect">
            <a:avLst/>
          </a:prstGeom>
          <a:noFill/>
          <a:ln>
            <a:noFill/>
          </a:ln>
        </p:spPr>
        <p:txBody>
          <a:bodyPr anchorCtr="0" anchor="t" bIns="91425" lIns="91425" spcFirstLastPara="1" rIns="91425" wrap="square" tIns="91425">
            <a:noAutofit/>
          </a:bodyPr>
          <a:lstStyle/>
          <a:p>
            <a:pPr indent="-355600" lvl="0" marL="457200" rtl="0" algn="l">
              <a:spcBef>
                <a:spcPts val="0"/>
              </a:spcBef>
              <a:spcAft>
                <a:spcPts val="0"/>
              </a:spcAft>
              <a:buSzPts val="2000"/>
              <a:buFont typeface="Times New Roman"/>
              <a:buChar char="❖"/>
            </a:pPr>
            <a:r>
              <a:rPr lang="en" sz="2000">
                <a:latin typeface="Times New Roman"/>
                <a:ea typeface="Times New Roman"/>
                <a:cs typeface="Times New Roman"/>
                <a:sym typeface="Times New Roman"/>
              </a:rPr>
              <a:t>CSS Bootstrapping</a:t>
            </a:r>
            <a:endParaRPr sz="2000">
              <a:latin typeface="Times New Roman"/>
              <a:ea typeface="Times New Roman"/>
              <a:cs typeface="Times New Roman"/>
              <a:sym typeface="Times New Roman"/>
            </a:endParaRPr>
          </a:p>
          <a:p>
            <a:pPr indent="-311150" lvl="1" marL="914400" rtl="0" algn="l">
              <a:spcBef>
                <a:spcPts val="0"/>
              </a:spcBef>
              <a:spcAft>
                <a:spcPts val="0"/>
              </a:spcAft>
              <a:buSzPts val="1300"/>
              <a:buFont typeface="Times New Roman"/>
              <a:buChar char="○"/>
            </a:pPr>
            <a:r>
              <a:rPr lang="en" sz="1300">
                <a:latin typeface="Times New Roman"/>
                <a:ea typeface="Times New Roman"/>
                <a:cs typeface="Times New Roman"/>
                <a:sym typeface="Times New Roman"/>
              </a:rPr>
              <a:t>To improve our aesthetics, we have written new css classes</a:t>
            </a:r>
            <a:endParaRPr sz="1300">
              <a:latin typeface="Times New Roman"/>
              <a:ea typeface="Times New Roman"/>
              <a:cs typeface="Times New Roman"/>
              <a:sym typeface="Times New Roman"/>
            </a:endParaRPr>
          </a:p>
          <a:p>
            <a:pPr indent="-311150" lvl="1" marL="914400" rtl="0" algn="l">
              <a:spcBef>
                <a:spcPts val="0"/>
              </a:spcBef>
              <a:spcAft>
                <a:spcPts val="0"/>
              </a:spcAft>
              <a:buSzPts val="1300"/>
              <a:buFont typeface="Times New Roman"/>
              <a:buChar char="○"/>
            </a:pPr>
            <a:r>
              <a:rPr lang="en" sz="1300">
                <a:latin typeface="Times New Roman"/>
                <a:ea typeface="Times New Roman"/>
                <a:cs typeface="Times New Roman"/>
                <a:sym typeface="Times New Roman"/>
              </a:rPr>
              <a:t>The new css classes that will be used for production app</a:t>
            </a:r>
            <a:endParaRPr/>
          </a:p>
          <a:p>
            <a:pPr indent="-355600" lvl="0" marL="457200" rtl="0" algn="l">
              <a:lnSpc>
                <a:spcPct val="115000"/>
              </a:lnSpc>
              <a:spcBef>
                <a:spcPts val="0"/>
              </a:spcBef>
              <a:spcAft>
                <a:spcPts val="0"/>
              </a:spcAft>
              <a:buSzPts val="2000"/>
              <a:buFont typeface="Times New Roman"/>
              <a:buChar char="❖"/>
            </a:pPr>
            <a:r>
              <a:rPr lang="en"/>
              <a:t>UX Analysis</a:t>
            </a:r>
            <a:endParaRPr/>
          </a:p>
          <a:p>
            <a:pPr indent="-317500" lvl="1" marL="914400" rtl="0" algn="l">
              <a:lnSpc>
                <a:spcPct val="115000"/>
              </a:lnSpc>
              <a:spcBef>
                <a:spcPts val="0"/>
              </a:spcBef>
              <a:spcAft>
                <a:spcPts val="0"/>
              </a:spcAft>
              <a:buSzPts val="1400"/>
              <a:buChar char="○"/>
            </a:pPr>
            <a:r>
              <a:rPr lang="en"/>
              <a:t>Research</a:t>
            </a:r>
            <a:r>
              <a:rPr lang="en"/>
              <a:t> Interview Feedback</a:t>
            </a:r>
            <a:endParaRPr sz="1300">
              <a:latin typeface="Times New Roman"/>
              <a:ea typeface="Times New Roman"/>
              <a:cs typeface="Times New Roman"/>
              <a:sym typeface="Times New Roman"/>
            </a:endParaRPr>
          </a:p>
          <a:p>
            <a:pPr indent="-355600" lvl="0" marL="457200" rtl="0" algn="l">
              <a:spcBef>
                <a:spcPts val="0"/>
              </a:spcBef>
              <a:spcAft>
                <a:spcPts val="0"/>
              </a:spcAft>
              <a:buSzPts val="2000"/>
              <a:buFont typeface="Times New Roman"/>
              <a:buChar char="❖"/>
            </a:pPr>
            <a:r>
              <a:rPr lang="en"/>
              <a:t>LTI Integration</a:t>
            </a:r>
            <a:endParaRPr/>
          </a:p>
          <a:p>
            <a:pPr indent="-317500" lvl="1" marL="914400" rtl="0" algn="l">
              <a:spcBef>
                <a:spcPts val="0"/>
              </a:spcBef>
              <a:spcAft>
                <a:spcPts val="0"/>
              </a:spcAft>
              <a:buSzPts val="1400"/>
              <a:buChar char="○"/>
            </a:pPr>
            <a:r>
              <a:rPr lang="en"/>
              <a:t>Next steps  </a:t>
            </a:r>
            <a:endParaRPr sz="1300">
              <a:latin typeface="Times New Roman"/>
              <a:ea typeface="Times New Roman"/>
              <a:cs typeface="Times New Roman"/>
              <a:sym typeface="Times New Roman"/>
            </a:endParaRPr>
          </a:p>
          <a:p>
            <a:pPr indent="0" lvl="0" marL="0" rtl="0" algn="l">
              <a:spcBef>
                <a:spcPts val="0"/>
              </a:spcBef>
              <a:spcAft>
                <a:spcPts val="0"/>
              </a:spcAft>
              <a:buNone/>
            </a:pPr>
            <a:r>
              <a:t/>
            </a:r>
            <a:endParaRPr sz="1300">
              <a:latin typeface="Times New Roman"/>
              <a:ea typeface="Times New Roman"/>
              <a:cs typeface="Times New Roman"/>
              <a:sym typeface="Times New Roman"/>
            </a:endParaRPr>
          </a:p>
          <a:p>
            <a:pPr indent="0" lvl="0" marL="457200" rtl="0" algn="l">
              <a:spcBef>
                <a:spcPts val="0"/>
              </a:spcBef>
              <a:spcAft>
                <a:spcPts val="0"/>
              </a:spcAft>
              <a:buNone/>
            </a:pPr>
            <a:r>
              <a:t/>
            </a:r>
            <a:endParaRPr sz="2000">
              <a:latin typeface="Times New Roman"/>
              <a:ea typeface="Times New Roman"/>
              <a:cs typeface="Times New Roman"/>
              <a:sym typeface="Times New Roman"/>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A4C2F4"/>
        </a:solidFill>
      </p:bgPr>
    </p:bg>
    <p:spTree>
      <p:nvGrpSpPr>
        <p:cNvPr id="109" name="Shape 109"/>
        <p:cNvGrpSpPr/>
        <p:nvPr/>
      </p:nvGrpSpPr>
      <p:grpSpPr>
        <a:xfrm>
          <a:off x="0" y="0"/>
          <a:ext cx="0" cy="0"/>
          <a:chOff x="0" y="0"/>
          <a:chExt cx="0" cy="0"/>
        </a:xfrm>
      </p:grpSpPr>
      <p:sp>
        <p:nvSpPr>
          <p:cNvPr id="110" name="Google Shape;110;p26"/>
          <p:cNvSpPr txBox="1"/>
          <p:nvPr>
            <p:ph type="ctrTitle"/>
          </p:nvPr>
        </p:nvSpPr>
        <p:spPr>
          <a:xfrm>
            <a:off x="311708" y="985750"/>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4700">
                <a:latin typeface="Times New Roman"/>
                <a:ea typeface="Times New Roman"/>
                <a:cs typeface="Times New Roman"/>
                <a:sym typeface="Times New Roman"/>
              </a:rPr>
              <a:t>Introduction</a:t>
            </a:r>
            <a:endParaRPr sz="4700">
              <a:latin typeface="Times New Roman"/>
              <a:ea typeface="Times New Roman"/>
              <a:cs typeface="Times New Roman"/>
              <a:sym typeface="Times New Roman"/>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44"/>
          <p:cNvSpPr txBox="1"/>
          <p:nvPr>
            <p:ph type="title"/>
          </p:nvPr>
        </p:nvSpPr>
        <p:spPr>
          <a:xfrm>
            <a:off x="311700" y="10665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Web Dev </a:t>
            </a:r>
            <a:r>
              <a:rPr lang="en"/>
              <a:t>Progress</a:t>
            </a:r>
            <a:endParaRPr/>
          </a:p>
        </p:txBody>
      </p:sp>
      <p:pic>
        <p:nvPicPr>
          <p:cNvPr id="258" name="Google Shape;258;p44"/>
          <p:cNvPicPr preferRelativeResize="0"/>
          <p:nvPr/>
        </p:nvPicPr>
        <p:blipFill>
          <a:blip r:embed="rId3">
            <a:alphaModFix/>
          </a:blip>
          <a:stretch>
            <a:fillRect/>
          </a:stretch>
        </p:blipFill>
        <p:spPr>
          <a:xfrm>
            <a:off x="152400" y="1134925"/>
            <a:ext cx="4988074" cy="3117550"/>
          </a:xfrm>
          <a:prstGeom prst="rect">
            <a:avLst/>
          </a:prstGeom>
          <a:noFill/>
          <a:ln>
            <a:noFill/>
          </a:ln>
        </p:spPr>
      </p:pic>
      <p:sp>
        <p:nvSpPr>
          <p:cNvPr id="259" name="Google Shape;259;p44"/>
          <p:cNvSpPr txBox="1"/>
          <p:nvPr>
            <p:ph idx="1" type="body"/>
          </p:nvPr>
        </p:nvSpPr>
        <p:spPr>
          <a:xfrm>
            <a:off x="5628975" y="1456350"/>
            <a:ext cx="3039600" cy="2474700"/>
          </a:xfrm>
          <a:prstGeom prst="rect">
            <a:avLst/>
          </a:prstGeom>
          <a:noFill/>
          <a:ln>
            <a:noFill/>
          </a:ln>
        </p:spPr>
        <p:txBody>
          <a:bodyPr anchorCtr="0" anchor="t" bIns="91425" lIns="91425" spcFirstLastPara="1" rIns="91425" wrap="square" tIns="91425">
            <a:noAutofit/>
          </a:bodyPr>
          <a:lstStyle/>
          <a:p>
            <a:pPr indent="-323850" lvl="0" marL="457200" rtl="0" algn="l">
              <a:lnSpc>
                <a:spcPct val="115000"/>
              </a:lnSpc>
              <a:spcBef>
                <a:spcPts val="0"/>
              </a:spcBef>
              <a:spcAft>
                <a:spcPts val="0"/>
              </a:spcAft>
              <a:buSzPts val="1500"/>
              <a:buFont typeface="Times New Roman"/>
              <a:buChar char="❖"/>
            </a:pPr>
            <a:r>
              <a:rPr lang="en" sz="1500">
                <a:latin typeface="Times New Roman"/>
                <a:ea typeface="Times New Roman"/>
                <a:cs typeface="Times New Roman"/>
                <a:sym typeface="Times New Roman"/>
              </a:rPr>
              <a:t>Trying to </a:t>
            </a:r>
            <a:r>
              <a:rPr lang="en" sz="1500">
                <a:latin typeface="Times New Roman"/>
                <a:ea typeface="Times New Roman"/>
                <a:cs typeface="Times New Roman"/>
                <a:sym typeface="Times New Roman"/>
              </a:rPr>
              <a:t>change</a:t>
            </a:r>
            <a:r>
              <a:rPr lang="en" sz="1500">
                <a:latin typeface="Times New Roman"/>
                <a:ea typeface="Times New Roman"/>
                <a:cs typeface="Times New Roman"/>
                <a:sym typeface="Times New Roman"/>
              </a:rPr>
              <a:t> the UI to wireframe (next slide)</a:t>
            </a:r>
            <a:endParaRPr sz="1500">
              <a:latin typeface="Times New Roman"/>
              <a:ea typeface="Times New Roman"/>
              <a:cs typeface="Times New Roman"/>
              <a:sym typeface="Times New Roman"/>
            </a:endParaRPr>
          </a:p>
          <a:p>
            <a:pPr indent="0" lvl="0" marL="457200" rtl="0" algn="l">
              <a:lnSpc>
                <a:spcPct val="115000"/>
              </a:lnSpc>
              <a:spcBef>
                <a:spcPts val="0"/>
              </a:spcBef>
              <a:spcAft>
                <a:spcPts val="0"/>
              </a:spcAft>
              <a:buNone/>
            </a:pPr>
            <a:r>
              <a:t/>
            </a:r>
            <a:endParaRPr sz="1500">
              <a:latin typeface="Times New Roman"/>
              <a:ea typeface="Times New Roman"/>
              <a:cs typeface="Times New Roman"/>
              <a:sym typeface="Times New Roman"/>
            </a:endParaRPr>
          </a:p>
          <a:p>
            <a:pPr indent="-323850" lvl="0" marL="457200" rtl="0" algn="l">
              <a:lnSpc>
                <a:spcPct val="115000"/>
              </a:lnSpc>
              <a:spcBef>
                <a:spcPts val="0"/>
              </a:spcBef>
              <a:spcAft>
                <a:spcPts val="0"/>
              </a:spcAft>
              <a:buSzPts val="1500"/>
              <a:buFont typeface="Times New Roman"/>
              <a:buChar char="❖"/>
            </a:pPr>
            <a:r>
              <a:rPr lang="en" sz="1500">
                <a:latin typeface="Times New Roman"/>
                <a:ea typeface="Times New Roman"/>
                <a:cs typeface="Times New Roman"/>
                <a:sym typeface="Times New Roman"/>
              </a:rPr>
              <a:t>We wrote css classes but the app is complex so we </a:t>
            </a:r>
            <a:r>
              <a:rPr lang="en" sz="1500">
                <a:latin typeface="Times New Roman"/>
                <a:ea typeface="Times New Roman"/>
                <a:cs typeface="Times New Roman"/>
                <a:sym typeface="Times New Roman"/>
              </a:rPr>
              <a:t>decided</a:t>
            </a:r>
            <a:r>
              <a:rPr lang="en" sz="1500">
                <a:latin typeface="Times New Roman"/>
                <a:ea typeface="Times New Roman"/>
                <a:cs typeface="Times New Roman"/>
                <a:sym typeface="Times New Roman"/>
              </a:rPr>
              <a:t> to create a new instance of the app which will also serve as production server</a:t>
            </a:r>
            <a:endParaRPr sz="1500">
              <a:latin typeface="Times New Roman"/>
              <a:ea typeface="Times New Roman"/>
              <a:cs typeface="Times New Roman"/>
              <a:sym typeface="Times New Roman"/>
            </a:endParaRPr>
          </a:p>
        </p:txBody>
      </p:sp>
      <p:sp>
        <p:nvSpPr>
          <p:cNvPr id="260" name="Google Shape;260;p44"/>
          <p:cNvSpPr txBox="1"/>
          <p:nvPr>
            <p:ph idx="1" type="body"/>
          </p:nvPr>
        </p:nvSpPr>
        <p:spPr>
          <a:xfrm>
            <a:off x="1299500" y="4387325"/>
            <a:ext cx="3039600" cy="463200"/>
          </a:xfrm>
          <a:prstGeom prst="rect">
            <a:avLst/>
          </a:prstGeom>
          <a:noFill/>
          <a:ln>
            <a:noFill/>
          </a:ln>
        </p:spPr>
        <p:txBody>
          <a:bodyPr anchorCtr="0" anchor="t" bIns="91425" lIns="91425" spcFirstLastPara="1" rIns="91425" wrap="square" tIns="91425">
            <a:noAutofit/>
          </a:bodyPr>
          <a:lstStyle/>
          <a:p>
            <a:pPr indent="0" lvl="0" marL="457200" rtl="0" algn="l">
              <a:lnSpc>
                <a:spcPct val="115000"/>
              </a:lnSpc>
              <a:spcBef>
                <a:spcPts val="0"/>
              </a:spcBef>
              <a:spcAft>
                <a:spcPts val="0"/>
              </a:spcAft>
              <a:buNone/>
            </a:pPr>
            <a:r>
              <a:rPr lang="en" sz="1500">
                <a:latin typeface="Times New Roman"/>
                <a:ea typeface="Times New Roman"/>
                <a:cs typeface="Times New Roman"/>
                <a:sym typeface="Times New Roman"/>
              </a:rPr>
              <a:t>Current landing page</a:t>
            </a:r>
            <a:endParaRPr sz="1500">
              <a:latin typeface="Times New Roman"/>
              <a:ea typeface="Times New Roman"/>
              <a:cs typeface="Times New Roman"/>
              <a:sym typeface="Times New Roman"/>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pic>
        <p:nvPicPr>
          <p:cNvPr id="265" name="Google Shape;265;p45"/>
          <p:cNvPicPr preferRelativeResize="0"/>
          <p:nvPr/>
        </p:nvPicPr>
        <p:blipFill rotWithShape="1">
          <a:blip r:embed="rId3">
            <a:alphaModFix/>
          </a:blip>
          <a:srcRect b="13479" l="0" r="0" t="0"/>
          <a:stretch/>
        </p:blipFill>
        <p:spPr>
          <a:xfrm>
            <a:off x="1724025" y="93025"/>
            <a:ext cx="5695949" cy="4216801"/>
          </a:xfrm>
          <a:prstGeom prst="rect">
            <a:avLst/>
          </a:prstGeom>
          <a:noFill/>
          <a:ln>
            <a:noFill/>
          </a:ln>
        </p:spPr>
      </p:pic>
      <p:sp>
        <p:nvSpPr>
          <p:cNvPr id="266" name="Google Shape;266;p45"/>
          <p:cNvSpPr txBox="1"/>
          <p:nvPr>
            <p:ph idx="1" type="body"/>
          </p:nvPr>
        </p:nvSpPr>
        <p:spPr>
          <a:xfrm>
            <a:off x="4326175" y="4493800"/>
            <a:ext cx="1483200" cy="463200"/>
          </a:xfrm>
          <a:prstGeom prst="rect">
            <a:avLst/>
          </a:prstGeom>
          <a:noFill/>
          <a:ln>
            <a:noFill/>
          </a:ln>
        </p:spPr>
        <p:txBody>
          <a:bodyPr anchorCtr="0" anchor="t" bIns="91425" lIns="91425" spcFirstLastPara="1" rIns="91425" wrap="square" tIns="91425">
            <a:noAutofit/>
          </a:bodyPr>
          <a:lstStyle/>
          <a:p>
            <a:pPr indent="0" lvl="0" marL="457200" rtl="0" algn="l">
              <a:lnSpc>
                <a:spcPct val="115000"/>
              </a:lnSpc>
              <a:spcBef>
                <a:spcPts val="0"/>
              </a:spcBef>
              <a:spcAft>
                <a:spcPts val="0"/>
              </a:spcAft>
              <a:buNone/>
            </a:pPr>
            <a:r>
              <a:rPr lang="en" sz="1500">
                <a:latin typeface="Times New Roman"/>
                <a:ea typeface="Times New Roman"/>
                <a:cs typeface="Times New Roman"/>
                <a:sym typeface="Times New Roman"/>
              </a:rPr>
              <a:t>Wireframe</a:t>
            </a:r>
            <a:endParaRPr sz="1500">
              <a:latin typeface="Times New Roman"/>
              <a:ea typeface="Times New Roman"/>
              <a:cs typeface="Times New Roman"/>
              <a:sym typeface="Times New Roman"/>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4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UX Analysis - Research Interview Results</a:t>
            </a:r>
            <a:endParaRPr/>
          </a:p>
        </p:txBody>
      </p:sp>
      <p:sp>
        <p:nvSpPr>
          <p:cNvPr id="272" name="Google Shape;272;p46"/>
          <p:cNvSpPr txBox="1"/>
          <p:nvPr>
            <p:ph idx="1" type="body"/>
          </p:nvPr>
        </p:nvSpPr>
        <p:spPr>
          <a:xfrm>
            <a:off x="271225" y="941775"/>
            <a:ext cx="8520600" cy="3741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Times New Roman"/>
              <a:buChar char="❖"/>
            </a:pPr>
            <a:r>
              <a:rPr lang="en" sz="1600"/>
              <a:t>Reviewed wireframe with Sonam </a:t>
            </a:r>
            <a:endParaRPr sz="1600"/>
          </a:p>
          <a:p>
            <a:pPr indent="-317500" lvl="1" marL="914400" rtl="0" algn="l">
              <a:spcBef>
                <a:spcPts val="0"/>
              </a:spcBef>
              <a:spcAft>
                <a:spcPts val="0"/>
              </a:spcAft>
              <a:buSzPts val="1400"/>
              <a:buChar char="○"/>
            </a:pPr>
            <a:r>
              <a:rPr lang="en"/>
              <a:t>Feedback by page</a:t>
            </a:r>
            <a:endParaRPr/>
          </a:p>
          <a:p>
            <a:pPr indent="-317500" lvl="2" marL="1371600" rtl="0" algn="l">
              <a:spcBef>
                <a:spcPts val="0"/>
              </a:spcBef>
              <a:spcAft>
                <a:spcPts val="0"/>
              </a:spcAft>
              <a:buSzPts val="1400"/>
              <a:buChar char="■"/>
            </a:pPr>
            <a:r>
              <a:rPr lang="en"/>
              <a:t>Overview </a:t>
            </a:r>
            <a:endParaRPr/>
          </a:p>
          <a:p>
            <a:pPr indent="-317500" lvl="3" marL="1828800" rtl="0" algn="l">
              <a:spcBef>
                <a:spcPts val="0"/>
              </a:spcBef>
              <a:spcAft>
                <a:spcPts val="0"/>
              </a:spcAft>
              <a:buSzPts val="1400"/>
              <a:buChar char="●"/>
            </a:pPr>
            <a:r>
              <a:rPr lang="en"/>
              <a:t>Overview page should be more informative than interactive </a:t>
            </a:r>
            <a:endParaRPr/>
          </a:p>
          <a:p>
            <a:pPr indent="-317500" lvl="2" marL="1371600" rtl="0" algn="l">
              <a:spcBef>
                <a:spcPts val="0"/>
              </a:spcBef>
              <a:spcAft>
                <a:spcPts val="0"/>
              </a:spcAft>
              <a:buSzPts val="1400"/>
              <a:buChar char="■"/>
            </a:pPr>
            <a:r>
              <a:rPr lang="en"/>
              <a:t>Performance </a:t>
            </a:r>
            <a:endParaRPr/>
          </a:p>
          <a:p>
            <a:pPr indent="-317500" lvl="3" marL="1828800" rtl="0" algn="l">
              <a:spcBef>
                <a:spcPts val="0"/>
              </a:spcBef>
              <a:spcAft>
                <a:spcPts val="0"/>
              </a:spcAft>
              <a:buSzPts val="1400"/>
              <a:buChar char="●"/>
            </a:pPr>
            <a:r>
              <a:rPr lang="en"/>
              <a:t>Include more course specific information, and consider using icons to alert students of low class grades </a:t>
            </a:r>
            <a:endParaRPr/>
          </a:p>
          <a:p>
            <a:pPr indent="-317500" lvl="2" marL="1371600" rtl="0" algn="l">
              <a:spcBef>
                <a:spcPts val="0"/>
              </a:spcBef>
              <a:spcAft>
                <a:spcPts val="0"/>
              </a:spcAft>
              <a:buSzPts val="1400"/>
              <a:buChar char="■"/>
            </a:pPr>
            <a:r>
              <a:rPr lang="en"/>
              <a:t>Improve </a:t>
            </a:r>
            <a:endParaRPr/>
          </a:p>
          <a:p>
            <a:pPr indent="-317500" lvl="3" marL="1828800" rtl="0" algn="l">
              <a:spcBef>
                <a:spcPts val="0"/>
              </a:spcBef>
              <a:spcAft>
                <a:spcPts val="0"/>
              </a:spcAft>
              <a:buSzPts val="1400"/>
              <a:buChar char="●"/>
            </a:pPr>
            <a:r>
              <a:rPr lang="en"/>
              <a:t>Elaborate on the specific </a:t>
            </a:r>
            <a:r>
              <a:rPr lang="en"/>
              <a:t>actions</a:t>
            </a:r>
            <a:r>
              <a:rPr lang="en"/>
              <a:t> that students can take to improve their grade  </a:t>
            </a:r>
            <a:endParaRPr/>
          </a:p>
          <a:p>
            <a:pPr indent="-317500" lvl="2" marL="1371600" rtl="0" algn="l">
              <a:spcBef>
                <a:spcPts val="0"/>
              </a:spcBef>
              <a:spcAft>
                <a:spcPts val="0"/>
              </a:spcAft>
              <a:buSzPts val="1400"/>
              <a:buChar char="■"/>
            </a:pPr>
            <a:r>
              <a:rPr lang="en"/>
              <a:t>Profile </a:t>
            </a:r>
            <a:endParaRPr/>
          </a:p>
          <a:p>
            <a:pPr indent="-317500" lvl="3" marL="1828800" rtl="0" algn="l">
              <a:spcBef>
                <a:spcPts val="0"/>
              </a:spcBef>
              <a:spcAft>
                <a:spcPts val="0"/>
              </a:spcAft>
              <a:buSzPts val="1400"/>
              <a:buChar char="●"/>
            </a:pPr>
            <a:r>
              <a:rPr lang="en"/>
              <a:t>Consider adding a feature to let students change their profile picture </a:t>
            </a:r>
            <a:endParaRPr/>
          </a:p>
          <a:p>
            <a:pPr indent="-317500" lvl="2" marL="1371600" rtl="0" algn="l">
              <a:spcBef>
                <a:spcPts val="0"/>
              </a:spcBef>
              <a:spcAft>
                <a:spcPts val="0"/>
              </a:spcAft>
              <a:buSzPts val="1400"/>
              <a:buChar char="■"/>
            </a:pPr>
            <a:r>
              <a:rPr lang="en"/>
              <a:t>Settings </a:t>
            </a:r>
            <a:endParaRPr/>
          </a:p>
          <a:p>
            <a:pPr indent="-317500" lvl="3" marL="1828800" rtl="0" algn="l">
              <a:spcBef>
                <a:spcPts val="0"/>
              </a:spcBef>
              <a:spcAft>
                <a:spcPts val="0"/>
              </a:spcAft>
              <a:buSzPts val="1400"/>
              <a:buChar char="●"/>
            </a:pPr>
            <a:r>
              <a:rPr lang="en"/>
              <a:t>Add a way for students to enable push notifications </a:t>
            </a:r>
            <a:endParaRPr/>
          </a:p>
          <a:p>
            <a:pPr indent="0" lvl="0" marL="0" rtl="0" algn="l">
              <a:spcBef>
                <a:spcPts val="0"/>
              </a:spcBef>
              <a:spcAft>
                <a:spcPts val="0"/>
              </a:spcAft>
              <a:buNone/>
            </a:pPr>
            <a:r>
              <a:rPr lang="en"/>
              <a:t>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pic>
        <p:nvPicPr>
          <p:cNvPr id="277" name="Google Shape;277;p47"/>
          <p:cNvPicPr preferRelativeResize="0"/>
          <p:nvPr/>
        </p:nvPicPr>
        <p:blipFill>
          <a:blip r:embed="rId3">
            <a:alphaModFix/>
          </a:blip>
          <a:stretch>
            <a:fillRect/>
          </a:stretch>
        </p:blipFill>
        <p:spPr>
          <a:xfrm>
            <a:off x="493000" y="476525"/>
            <a:ext cx="4905475" cy="4190450"/>
          </a:xfrm>
          <a:prstGeom prst="rect">
            <a:avLst/>
          </a:prstGeom>
          <a:noFill/>
          <a:ln>
            <a:noFill/>
          </a:ln>
        </p:spPr>
      </p:pic>
      <p:sp>
        <p:nvSpPr>
          <p:cNvPr id="278" name="Google Shape;278;p47"/>
          <p:cNvSpPr/>
          <p:nvPr/>
        </p:nvSpPr>
        <p:spPr>
          <a:xfrm>
            <a:off x="1405250" y="3412825"/>
            <a:ext cx="3911050" cy="1185900"/>
          </a:xfrm>
          <a:prstGeom prst="flowChartProcess">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79" name="Google Shape;279;p47"/>
          <p:cNvCxnSpPr/>
          <p:nvPr/>
        </p:nvCxnSpPr>
        <p:spPr>
          <a:xfrm flipH="1" rot="10800000">
            <a:off x="5316300" y="3163525"/>
            <a:ext cx="290400" cy="249300"/>
          </a:xfrm>
          <a:prstGeom prst="straightConnector1">
            <a:avLst/>
          </a:prstGeom>
          <a:noFill/>
          <a:ln cap="flat" cmpd="sng" w="9525">
            <a:solidFill>
              <a:srgbClr val="FF0000"/>
            </a:solidFill>
            <a:prstDash val="solid"/>
            <a:round/>
            <a:headEnd len="med" w="med" type="none"/>
            <a:tailEnd len="med" w="med" type="none"/>
          </a:ln>
        </p:spPr>
      </p:cxnSp>
      <p:sp>
        <p:nvSpPr>
          <p:cNvPr id="280" name="Google Shape;280;p47"/>
          <p:cNvSpPr txBox="1"/>
          <p:nvPr/>
        </p:nvSpPr>
        <p:spPr>
          <a:xfrm>
            <a:off x="5499650" y="549750"/>
            <a:ext cx="3540600" cy="997500"/>
          </a:xfrm>
          <a:prstGeom prst="rect">
            <a:avLst/>
          </a:prstGeom>
          <a:noFill/>
          <a:ln>
            <a:noFill/>
          </a:ln>
        </p:spPr>
        <p:txBody>
          <a:bodyPr anchorCtr="0" anchor="t" bIns="91425" lIns="91425" spcFirstLastPara="1" rIns="91425" wrap="square" tIns="91425">
            <a:spAutoFit/>
          </a:bodyPr>
          <a:lstStyle/>
          <a:p>
            <a:pPr indent="-330200" lvl="0" marL="457200" rtl="0" algn="l">
              <a:lnSpc>
                <a:spcPct val="115000"/>
              </a:lnSpc>
              <a:spcBef>
                <a:spcPts val="0"/>
              </a:spcBef>
              <a:spcAft>
                <a:spcPts val="0"/>
              </a:spcAft>
              <a:buClr>
                <a:schemeClr val="dk2"/>
              </a:buClr>
              <a:buSzPts val="1600"/>
              <a:buFont typeface="Times New Roman"/>
              <a:buChar char="❖"/>
            </a:pPr>
            <a:r>
              <a:rPr lang="en" sz="1600">
                <a:solidFill>
                  <a:schemeClr val="dk2"/>
                </a:solidFill>
              </a:rPr>
              <a:t>Overview Page</a:t>
            </a:r>
            <a:endParaRPr sz="1600">
              <a:solidFill>
                <a:schemeClr val="dk2"/>
              </a:solidFill>
            </a:endParaRPr>
          </a:p>
          <a:p>
            <a:pPr indent="-330200" lvl="1" marL="914400" rtl="0" algn="l">
              <a:lnSpc>
                <a:spcPct val="115000"/>
              </a:lnSpc>
              <a:spcBef>
                <a:spcPts val="0"/>
              </a:spcBef>
              <a:spcAft>
                <a:spcPts val="0"/>
              </a:spcAft>
              <a:buClr>
                <a:schemeClr val="dk2"/>
              </a:buClr>
              <a:buSzPts val="1600"/>
              <a:buChar char="○"/>
            </a:pPr>
            <a:r>
              <a:rPr lang="en" sz="1600">
                <a:solidFill>
                  <a:schemeClr val="dk2"/>
                </a:solidFill>
              </a:rPr>
              <a:t>Should be more informative than interactive </a:t>
            </a:r>
            <a:endParaRPr sz="1600"/>
          </a:p>
        </p:txBody>
      </p:sp>
      <p:sp>
        <p:nvSpPr>
          <p:cNvPr id="281" name="Google Shape;281;p47"/>
          <p:cNvSpPr txBox="1"/>
          <p:nvPr/>
        </p:nvSpPr>
        <p:spPr>
          <a:xfrm>
            <a:off x="5581825" y="2785425"/>
            <a:ext cx="2562000" cy="648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a:solidFill>
                  <a:srgbClr val="FF0000"/>
                </a:solidFill>
              </a:rPr>
              <a:t>Potentially replace with improvement plan reminders</a:t>
            </a:r>
            <a:endParaRPr>
              <a:solidFill>
                <a:srgbClr val="FF0000"/>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pic>
        <p:nvPicPr>
          <p:cNvPr id="286" name="Google Shape;286;p48"/>
          <p:cNvPicPr preferRelativeResize="0"/>
          <p:nvPr/>
        </p:nvPicPr>
        <p:blipFill>
          <a:blip r:embed="rId3">
            <a:alphaModFix/>
          </a:blip>
          <a:stretch>
            <a:fillRect/>
          </a:stretch>
        </p:blipFill>
        <p:spPr>
          <a:xfrm>
            <a:off x="218850" y="418487"/>
            <a:ext cx="5059525" cy="4306525"/>
          </a:xfrm>
          <a:prstGeom prst="rect">
            <a:avLst/>
          </a:prstGeom>
          <a:noFill/>
          <a:ln>
            <a:noFill/>
          </a:ln>
        </p:spPr>
      </p:pic>
      <p:sp>
        <p:nvSpPr>
          <p:cNvPr id="287" name="Google Shape;287;p48"/>
          <p:cNvSpPr/>
          <p:nvPr/>
        </p:nvSpPr>
        <p:spPr>
          <a:xfrm>
            <a:off x="1169725" y="3054050"/>
            <a:ext cx="3938425" cy="1446075"/>
          </a:xfrm>
          <a:prstGeom prst="flowChartProcess">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48"/>
          <p:cNvSpPr txBox="1"/>
          <p:nvPr/>
        </p:nvSpPr>
        <p:spPr>
          <a:xfrm>
            <a:off x="5499650" y="549750"/>
            <a:ext cx="3540600" cy="997500"/>
          </a:xfrm>
          <a:prstGeom prst="rect">
            <a:avLst/>
          </a:prstGeom>
          <a:noFill/>
          <a:ln>
            <a:noFill/>
          </a:ln>
        </p:spPr>
        <p:txBody>
          <a:bodyPr anchorCtr="0" anchor="t" bIns="91425" lIns="91425" spcFirstLastPara="1" rIns="91425" wrap="square" tIns="91425">
            <a:spAutoFit/>
          </a:bodyPr>
          <a:lstStyle/>
          <a:p>
            <a:pPr indent="-330200" lvl="0" marL="457200" rtl="0" algn="l">
              <a:lnSpc>
                <a:spcPct val="115000"/>
              </a:lnSpc>
              <a:spcBef>
                <a:spcPts val="0"/>
              </a:spcBef>
              <a:spcAft>
                <a:spcPts val="0"/>
              </a:spcAft>
              <a:buClr>
                <a:schemeClr val="dk2"/>
              </a:buClr>
              <a:buSzPts val="1600"/>
              <a:buFont typeface="Times New Roman"/>
              <a:buChar char="❖"/>
            </a:pPr>
            <a:r>
              <a:rPr lang="en" sz="1600">
                <a:solidFill>
                  <a:schemeClr val="dk2"/>
                </a:solidFill>
              </a:rPr>
              <a:t>Performance Page</a:t>
            </a:r>
            <a:endParaRPr sz="1600">
              <a:solidFill>
                <a:schemeClr val="dk2"/>
              </a:solidFill>
            </a:endParaRPr>
          </a:p>
          <a:p>
            <a:pPr indent="-330200" lvl="1" marL="914400" rtl="0" algn="l">
              <a:lnSpc>
                <a:spcPct val="115000"/>
              </a:lnSpc>
              <a:spcBef>
                <a:spcPts val="0"/>
              </a:spcBef>
              <a:spcAft>
                <a:spcPts val="0"/>
              </a:spcAft>
              <a:buClr>
                <a:schemeClr val="dk2"/>
              </a:buClr>
              <a:buSzPts val="1600"/>
              <a:buChar char="○"/>
            </a:pPr>
            <a:r>
              <a:rPr lang="en" sz="1600">
                <a:solidFill>
                  <a:schemeClr val="dk2"/>
                </a:solidFill>
              </a:rPr>
              <a:t>Consider course specific graph updates</a:t>
            </a:r>
            <a:endParaRPr sz="1600"/>
          </a:p>
        </p:txBody>
      </p:sp>
      <p:cxnSp>
        <p:nvCxnSpPr>
          <p:cNvPr id="289" name="Google Shape;289;p48"/>
          <p:cNvCxnSpPr/>
          <p:nvPr/>
        </p:nvCxnSpPr>
        <p:spPr>
          <a:xfrm flipH="1" rot="10800000">
            <a:off x="5108150" y="2903450"/>
            <a:ext cx="410700" cy="150600"/>
          </a:xfrm>
          <a:prstGeom prst="straightConnector1">
            <a:avLst/>
          </a:prstGeom>
          <a:noFill/>
          <a:ln cap="flat" cmpd="sng" w="9525">
            <a:solidFill>
              <a:srgbClr val="FF0000"/>
            </a:solidFill>
            <a:prstDash val="solid"/>
            <a:round/>
            <a:headEnd len="med" w="med" type="none"/>
            <a:tailEnd len="med" w="med" type="none"/>
          </a:ln>
        </p:spPr>
      </p:cxnSp>
      <p:sp>
        <p:nvSpPr>
          <p:cNvPr id="290" name="Google Shape;290;p48"/>
          <p:cNvSpPr txBox="1"/>
          <p:nvPr/>
        </p:nvSpPr>
        <p:spPr>
          <a:xfrm>
            <a:off x="5518850" y="2571750"/>
            <a:ext cx="2562000" cy="648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a:solidFill>
                  <a:srgbClr val="FF0000"/>
                </a:solidFill>
              </a:rPr>
              <a:t>Include options for other course information </a:t>
            </a:r>
            <a:endParaRPr>
              <a:solidFill>
                <a:srgbClr val="FF0000"/>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pic>
        <p:nvPicPr>
          <p:cNvPr id="295" name="Google Shape;295;p49"/>
          <p:cNvPicPr preferRelativeResize="0"/>
          <p:nvPr/>
        </p:nvPicPr>
        <p:blipFill>
          <a:blip r:embed="rId3">
            <a:alphaModFix/>
          </a:blip>
          <a:stretch>
            <a:fillRect/>
          </a:stretch>
        </p:blipFill>
        <p:spPr>
          <a:xfrm>
            <a:off x="261950" y="342887"/>
            <a:ext cx="5229625" cy="4457724"/>
          </a:xfrm>
          <a:prstGeom prst="rect">
            <a:avLst/>
          </a:prstGeom>
          <a:noFill/>
          <a:ln>
            <a:noFill/>
          </a:ln>
        </p:spPr>
      </p:pic>
      <p:sp>
        <p:nvSpPr>
          <p:cNvPr id="296" name="Google Shape;296;p49"/>
          <p:cNvSpPr txBox="1"/>
          <p:nvPr/>
        </p:nvSpPr>
        <p:spPr>
          <a:xfrm>
            <a:off x="5499650" y="549750"/>
            <a:ext cx="3540600" cy="1847100"/>
          </a:xfrm>
          <a:prstGeom prst="rect">
            <a:avLst/>
          </a:prstGeom>
          <a:noFill/>
          <a:ln>
            <a:noFill/>
          </a:ln>
        </p:spPr>
        <p:txBody>
          <a:bodyPr anchorCtr="0" anchor="t" bIns="91425" lIns="91425" spcFirstLastPara="1" rIns="91425" wrap="square" tIns="91425">
            <a:spAutoFit/>
          </a:bodyPr>
          <a:lstStyle/>
          <a:p>
            <a:pPr indent="-330200" lvl="0" marL="457200" rtl="0" algn="l">
              <a:lnSpc>
                <a:spcPct val="115000"/>
              </a:lnSpc>
              <a:spcBef>
                <a:spcPts val="0"/>
              </a:spcBef>
              <a:spcAft>
                <a:spcPts val="0"/>
              </a:spcAft>
              <a:buClr>
                <a:schemeClr val="dk2"/>
              </a:buClr>
              <a:buSzPts val="1600"/>
              <a:buFont typeface="Times New Roman"/>
              <a:buChar char="❖"/>
            </a:pPr>
            <a:r>
              <a:rPr lang="en" sz="1600">
                <a:solidFill>
                  <a:schemeClr val="dk2"/>
                </a:solidFill>
              </a:rPr>
              <a:t>Improve Page</a:t>
            </a:r>
            <a:endParaRPr sz="1600">
              <a:solidFill>
                <a:schemeClr val="dk2"/>
              </a:solidFill>
            </a:endParaRPr>
          </a:p>
          <a:p>
            <a:pPr indent="-330200" lvl="1" marL="914400" rtl="0" algn="l">
              <a:lnSpc>
                <a:spcPct val="115000"/>
              </a:lnSpc>
              <a:spcBef>
                <a:spcPts val="0"/>
              </a:spcBef>
              <a:spcAft>
                <a:spcPts val="0"/>
              </a:spcAft>
              <a:buClr>
                <a:schemeClr val="dk2"/>
              </a:buClr>
              <a:buSzPts val="1600"/>
              <a:buChar char="○"/>
            </a:pPr>
            <a:r>
              <a:rPr lang="en" sz="1600">
                <a:solidFill>
                  <a:schemeClr val="dk2"/>
                </a:solidFill>
              </a:rPr>
              <a:t>Minimize interactions</a:t>
            </a:r>
            <a:endParaRPr sz="1600">
              <a:solidFill>
                <a:schemeClr val="dk2"/>
              </a:solidFill>
            </a:endParaRPr>
          </a:p>
          <a:p>
            <a:pPr indent="-330200" lvl="1" marL="914400" rtl="0" algn="l">
              <a:lnSpc>
                <a:spcPct val="115000"/>
              </a:lnSpc>
              <a:spcBef>
                <a:spcPts val="0"/>
              </a:spcBef>
              <a:spcAft>
                <a:spcPts val="0"/>
              </a:spcAft>
              <a:buClr>
                <a:schemeClr val="dk2"/>
              </a:buClr>
              <a:buSzPts val="1600"/>
              <a:buChar char="○"/>
            </a:pPr>
            <a:r>
              <a:rPr lang="en" sz="1600">
                <a:solidFill>
                  <a:schemeClr val="dk2"/>
                </a:solidFill>
              </a:rPr>
              <a:t>Consider joining student created goals with recommended tasks to improve</a:t>
            </a:r>
            <a:endParaRPr sz="1600"/>
          </a:p>
        </p:txBody>
      </p:sp>
      <p:sp>
        <p:nvSpPr>
          <p:cNvPr id="297" name="Google Shape;297;p49"/>
          <p:cNvSpPr/>
          <p:nvPr/>
        </p:nvSpPr>
        <p:spPr>
          <a:xfrm>
            <a:off x="1323100" y="715100"/>
            <a:ext cx="4086325" cy="1374875"/>
          </a:xfrm>
          <a:prstGeom prst="flowChartProcess">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98" name="Google Shape;298;p49"/>
          <p:cNvCxnSpPr/>
          <p:nvPr/>
        </p:nvCxnSpPr>
        <p:spPr>
          <a:xfrm>
            <a:off x="5409425" y="2089975"/>
            <a:ext cx="328800" cy="273900"/>
          </a:xfrm>
          <a:prstGeom prst="straightConnector1">
            <a:avLst/>
          </a:prstGeom>
          <a:noFill/>
          <a:ln cap="flat" cmpd="sng" w="9525">
            <a:solidFill>
              <a:srgbClr val="FF0000"/>
            </a:solidFill>
            <a:prstDash val="solid"/>
            <a:round/>
            <a:headEnd len="med" w="med" type="none"/>
            <a:tailEnd len="med" w="med" type="none"/>
          </a:ln>
        </p:spPr>
      </p:cxnSp>
      <p:sp>
        <p:nvSpPr>
          <p:cNvPr id="299" name="Google Shape;299;p49"/>
          <p:cNvSpPr txBox="1"/>
          <p:nvPr/>
        </p:nvSpPr>
        <p:spPr>
          <a:xfrm>
            <a:off x="5738225" y="2287175"/>
            <a:ext cx="1873200" cy="895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a:solidFill>
                  <a:srgbClr val="FF0000"/>
                </a:solidFill>
              </a:rPr>
              <a:t>Replace urgency flags with icons/highlight</a:t>
            </a:r>
            <a:endParaRPr>
              <a:solidFill>
                <a:srgbClr val="FF0000"/>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5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LTI Integration</a:t>
            </a:r>
            <a:endParaRPr/>
          </a:p>
        </p:txBody>
      </p:sp>
      <p:sp>
        <p:nvSpPr>
          <p:cNvPr id="305" name="Google Shape;305;p5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The Goal: Use Canvas LMS API in order to authenticate access to our webapp</a:t>
            </a:r>
            <a:endParaRPr/>
          </a:p>
          <a:p>
            <a:pPr indent="-317500" lvl="1" marL="914400" rtl="0" algn="l">
              <a:spcBef>
                <a:spcPts val="0"/>
              </a:spcBef>
              <a:spcAft>
                <a:spcPts val="0"/>
              </a:spcAft>
              <a:buSzPts val="1400"/>
              <a:buChar char="○"/>
            </a:pPr>
            <a:r>
              <a:rPr lang="en"/>
              <a:t>Motivation: Due to our web app containing sensitive information, we thought it would be best to allow access to people through Canvas’s OAuth API.  This way we can guarantee the identity of the users of this webapp.  Once this is implemented, we can also possibly apply our models and analyze information if MOOCs were offered through Canvas.</a:t>
            </a:r>
            <a:endParaRPr/>
          </a:p>
          <a:p>
            <a:pPr indent="0" lvl="0" marL="914400" rtl="0" algn="l">
              <a:spcBef>
                <a:spcPts val="0"/>
              </a:spcBef>
              <a:spcAft>
                <a:spcPts val="0"/>
              </a:spcAft>
              <a:buNone/>
            </a:pPr>
            <a:r>
              <a:t/>
            </a:r>
            <a:endParaRPr/>
          </a:p>
          <a:p>
            <a:pPr indent="-342900" lvl="0" marL="457200" rtl="0" algn="l">
              <a:spcBef>
                <a:spcPts val="0"/>
              </a:spcBef>
              <a:spcAft>
                <a:spcPts val="0"/>
              </a:spcAft>
              <a:buSzPts val="1800"/>
              <a:buChar char="●"/>
            </a:pPr>
            <a:r>
              <a:rPr lang="en"/>
              <a:t>The Process:</a:t>
            </a:r>
            <a:endParaRPr/>
          </a:p>
          <a:p>
            <a:pPr indent="-317500" lvl="1" marL="914400" rtl="0" algn="l">
              <a:spcBef>
                <a:spcPts val="0"/>
              </a:spcBef>
              <a:spcAft>
                <a:spcPts val="0"/>
              </a:spcAft>
              <a:buSzPts val="1400"/>
              <a:buChar char="○"/>
            </a:pPr>
            <a:r>
              <a:rPr lang="en"/>
              <a:t>First, I spent time reading through documentation to get a grasp on the general sense of OAuth and how Canvas LTI works.</a:t>
            </a:r>
            <a:endParaRPr/>
          </a:p>
          <a:p>
            <a:pPr indent="-317500" lvl="2" marL="1371600" rtl="0" algn="l">
              <a:spcBef>
                <a:spcPts val="0"/>
              </a:spcBef>
              <a:spcAft>
                <a:spcPts val="0"/>
              </a:spcAft>
              <a:buSzPts val="1400"/>
              <a:buChar char="■"/>
            </a:pPr>
            <a:r>
              <a:rPr lang="en"/>
              <a:t>Useful links from Emily Reese’s powerpoint</a:t>
            </a:r>
            <a:endParaRPr/>
          </a:p>
          <a:p>
            <a:pPr indent="-317500" lvl="1" marL="914400" rtl="0" algn="l">
              <a:spcBef>
                <a:spcPts val="0"/>
              </a:spcBef>
              <a:spcAft>
                <a:spcPts val="0"/>
              </a:spcAft>
              <a:buSzPts val="1400"/>
              <a:buChar char="○"/>
            </a:pPr>
            <a:r>
              <a:rPr lang="en"/>
              <a:t>Then, I spent time going through github repos implementing Canvas LTI API</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5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LTI Integration</a:t>
            </a:r>
            <a:endParaRPr/>
          </a:p>
        </p:txBody>
      </p:sp>
      <p:sp>
        <p:nvSpPr>
          <p:cNvPr id="311" name="Google Shape;311;p51"/>
          <p:cNvSpPr txBox="1"/>
          <p:nvPr>
            <p:ph idx="1" type="body"/>
          </p:nvPr>
        </p:nvSpPr>
        <p:spPr>
          <a:xfrm>
            <a:off x="311700" y="1152475"/>
            <a:ext cx="8520600" cy="3872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The Process (Cont’d):</a:t>
            </a:r>
            <a:endParaRPr/>
          </a:p>
          <a:p>
            <a:pPr indent="-317500" lvl="1" marL="914400" rtl="0" algn="l">
              <a:spcBef>
                <a:spcPts val="0"/>
              </a:spcBef>
              <a:spcAft>
                <a:spcPts val="0"/>
              </a:spcAft>
              <a:buSzPts val="1400"/>
              <a:buChar char="○"/>
            </a:pPr>
            <a:r>
              <a:rPr lang="en"/>
              <a:t>I created a free canvas account to get teacher access.  In this account, I registered a token to be able to perform API call.  Along with this, I started writing </a:t>
            </a:r>
            <a:r>
              <a:rPr lang="en"/>
              <a:t>scripts in order to test out the API.</a:t>
            </a:r>
            <a:endParaRPr/>
          </a:p>
        </p:txBody>
      </p:sp>
      <p:pic>
        <p:nvPicPr>
          <p:cNvPr id="312" name="Google Shape;312;p51"/>
          <p:cNvPicPr preferRelativeResize="0"/>
          <p:nvPr/>
        </p:nvPicPr>
        <p:blipFill>
          <a:blip r:embed="rId3">
            <a:alphaModFix/>
          </a:blip>
          <a:stretch>
            <a:fillRect/>
          </a:stretch>
        </p:blipFill>
        <p:spPr>
          <a:xfrm>
            <a:off x="3708675" y="2115800"/>
            <a:ext cx="5371699" cy="765900"/>
          </a:xfrm>
          <a:prstGeom prst="rect">
            <a:avLst/>
          </a:prstGeom>
          <a:noFill/>
          <a:ln>
            <a:noFill/>
          </a:ln>
        </p:spPr>
      </p:pic>
      <p:pic>
        <p:nvPicPr>
          <p:cNvPr id="313" name="Google Shape;313;p51"/>
          <p:cNvPicPr preferRelativeResize="0"/>
          <p:nvPr/>
        </p:nvPicPr>
        <p:blipFill>
          <a:blip r:embed="rId4">
            <a:alphaModFix/>
          </a:blip>
          <a:stretch>
            <a:fillRect/>
          </a:stretch>
        </p:blipFill>
        <p:spPr>
          <a:xfrm>
            <a:off x="100775" y="2708575"/>
            <a:ext cx="3607898" cy="23166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5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LTI Integration</a:t>
            </a:r>
            <a:endParaRPr/>
          </a:p>
        </p:txBody>
      </p:sp>
      <p:sp>
        <p:nvSpPr>
          <p:cNvPr id="319" name="Google Shape;319;p52"/>
          <p:cNvSpPr txBox="1"/>
          <p:nvPr>
            <p:ph idx="1" type="body"/>
          </p:nvPr>
        </p:nvSpPr>
        <p:spPr>
          <a:xfrm>
            <a:off x="311700" y="1152475"/>
            <a:ext cx="8520600" cy="3872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The Issue:</a:t>
            </a:r>
            <a:endParaRPr/>
          </a:p>
          <a:p>
            <a:pPr indent="-317500" lvl="1" marL="914400" rtl="0" algn="l">
              <a:spcBef>
                <a:spcPts val="0"/>
              </a:spcBef>
              <a:spcAft>
                <a:spcPts val="0"/>
              </a:spcAft>
              <a:buSzPts val="1400"/>
              <a:buChar char="○"/>
            </a:pPr>
            <a:r>
              <a:rPr lang="en"/>
              <a:t>In order to make API calls for OAuth, you need to register an LTI Key to get a client_id and secret.  This can only be managed by an Admin of a canvas account, which cannot be done for free, and GT cannot offer to students for research.  So, it looks like we will not be continuing with Canvas LTI Integration for now.</a:t>
            </a:r>
            <a:endParaRPr/>
          </a:p>
        </p:txBody>
      </p:sp>
      <p:pic>
        <p:nvPicPr>
          <p:cNvPr id="320" name="Google Shape;320;p52"/>
          <p:cNvPicPr preferRelativeResize="0"/>
          <p:nvPr/>
        </p:nvPicPr>
        <p:blipFill>
          <a:blip r:embed="rId3">
            <a:alphaModFix/>
          </a:blip>
          <a:stretch>
            <a:fillRect/>
          </a:stretch>
        </p:blipFill>
        <p:spPr>
          <a:xfrm>
            <a:off x="500975" y="2684152"/>
            <a:ext cx="3621476" cy="1919926"/>
          </a:xfrm>
          <a:prstGeom prst="rect">
            <a:avLst/>
          </a:prstGeom>
          <a:noFill/>
          <a:ln>
            <a:noFill/>
          </a:ln>
        </p:spPr>
      </p:pic>
      <p:pic>
        <p:nvPicPr>
          <p:cNvPr id="321" name="Google Shape;321;p52"/>
          <p:cNvPicPr preferRelativeResize="0"/>
          <p:nvPr/>
        </p:nvPicPr>
        <p:blipFill>
          <a:blip r:embed="rId4">
            <a:alphaModFix/>
          </a:blip>
          <a:stretch>
            <a:fillRect/>
          </a:stretch>
        </p:blipFill>
        <p:spPr>
          <a:xfrm>
            <a:off x="4442176" y="3130573"/>
            <a:ext cx="4592976" cy="89822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5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Whats next?</a:t>
            </a:r>
            <a:endParaRPr/>
          </a:p>
        </p:txBody>
      </p:sp>
      <p:sp>
        <p:nvSpPr>
          <p:cNvPr id="327" name="Google Shape;327;p5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Complete documentation for LTI</a:t>
            </a:r>
            <a:endParaRPr/>
          </a:p>
          <a:p>
            <a:pPr indent="-342900" lvl="0" marL="457200" rtl="0" algn="l">
              <a:spcBef>
                <a:spcPts val="0"/>
              </a:spcBef>
              <a:spcAft>
                <a:spcPts val="0"/>
              </a:spcAft>
              <a:buSzPts val="1800"/>
              <a:buChar char="●"/>
            </a:pPr>
            <a:r>
              <a:rPr lang="en"/>
              <a:t>Encapsulating models within classes instead of having the raw code exposed in the backend</a:t>
            </a:r>
            <a:endParaRPr/>
          </a:p>
          <a:p>
            <a:pPr indent="-317500" lvl="1" marL="914400" rtl="0" algn="l">
              <a:spcBef>
                <a:spcPts val="0"/>
              </a:spcBef>
              <a:spcAft>
                <a:spcPts val="0"/>
              </a:spcAft>
              <a:buSzPts val="1400"/>
              <a:buChar char="○"/>
            </a:pPr>
            <a:r>
              <a:rPr lang="en"/>
              <a:t>Looking into any best practices around this</a:t>
            </a:r>
            <a:endParaRPr/>
          </a:p>
          <a:p>
            <a:pPr indent="-342900" lvl="0" marL="457200" rtl="0" algn="l">
              <a:spcBef>
                <a:spcPts val="0"/>
              </a:spcBef>
              <a:spcAft>
                <a:spcPts val="0"/>
              </a:spcAft>
              <a:buSzPts val="1800"/>
              <a:buChar char="●"/>
            </a:pPr>
            <a:r>
              <a:rPr lang="en"/>
              <a:t>Adding to the insights</a:t>
            </a:r>
            <a:endParaRPr/>
          </a:p>
          <a:p>
            <a:pPr indent="-317500" lvl="1" marL="914400" rtl="0" algn="l">
              <a:spcBef>
                <a:spcPts val="0"/>
              </a:spcBef>
              <a:spcAft>
                <a:spcPts val="0"/>
              </a:spcAft>
              <a:buSzPts val="1400"/>
              <a:buChar char="○"/>
            </a:pPr>
            <a:r>
              <a:rPr lang="en"/>
              <a:t>Adding more </a:t>
            </a:r>
            <a:r>
              <a:rPr lang="en"/>
              <a:t>images and insights</a:t>
            </a:r>
            <a:r>
              <a:rPr lang="en"/>
              <a:t> to associated page from the results produced by the ML team</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27"/>
          <p:cNvSpPr txBox="1"/>
          <p:nvPr>
            <p:ph type="title"/>
          </p:nvPr>
        </p:nvSpPr>
        <p:spPr>
          <a:xfrm>
            <a:off x="311700" y="24030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Meet the Team!</a:t>
            </a:r>
            <a:endParaRPr/>
          </a:p>
        </p:txBody>
      </p:sp>
      <p:pic>
        <p:nvPicPr>
          <p:cNvPr id="116" name="Google Shape;116;p27"/>
          <p:cNvPicPr preferRelativeResize="0"/>
          <p:nvPr/>
        </p:nvPicPr>
        <p:blipFill rotWithShape="1">
          <a:blip r:embed="rId3">
            <a:alphaModFix/>
          </a:blip>
          <a:srcRect b="0" l="0" r="0" t="0"/>
          <a:stretch/>
        </p:blipFill>
        <p:spPr>
          <a:xfrm>
            <a:off x="5886929" y="1017725"/>
            <a:ext cx="1542900" cy="1542900"/>
          </a:xfrm>
          <a:prstGeom prst="ellipse">
            <a:avLst/>
          </a:prstGeom>
          <a:noFill/>
          <a:ln>
            <a:noFill/>
          </a:ln>
        </p:spPr>
      </p:pic>
      <p:pic>
        <p:nvPicPr>
          <p:cNvPr id="117" name="Google Shape;117;p27"/>
          <p:cNvPicPr preferRelativeResize="0"/>
          <p:nvPr/>
        </p:nvPicPr>
        <p:blipFill rotWithShape="1">
          <a:blip r:embed="rId4">
            <a:alphaModFix/>
          </a:blip>
          <a:srcRect b="0" l="0" r="0" t="0"/>
          <a:stretch/>
        </p:blipFill>
        <p:spPr>
          <a:xfrm>
            <a:off x="1492113" y="1056587"/>
            <a:ext cx="1542900" cy="1542900"/>
          </a:xfrm>
          <a:prstGeom prst="flowChartConnector">
            <a:avLst/>
          </a:prstGeom>
          <a:noFill/>
          <a:ln>
            <a:noFill/>
          </a:ln>
        </p:spPr>
      </p:pic>
      <p:pic>
        <p:nvPicPr>
          <p:cNvPr id="118" name="Google Shape;118;p27"/>
          <p:cNvPicPr preferRelativeResize="0"/>
          <p:nvPr/>
        </p:nvPicPr>
        <p:blipFill rotWithShape="1">
          <a:blip r:embed="rId5">
            <a:alphaModFix/>
          </a:blip>
          <a:srcRect b="0" l="0" r="0" t="0"/>
          <a:stretch/>
        </p:blipFill>
        <p:spPr>
          <a:xfrm>
            <a:off x="1492113" y="3011275"/>
            <a:ext cx="1542900" cy="1542900"/>
          </a:xfrm>
          <a:prstGeom prst="ellipse">
            <a:avLst/>
          </a:prstGeom>
          <a:noFill/>
          <a:ln>
            <a:noFill/>
          </a:ln>
        </p:spPr>
      </p:pic>
      <p:sp>
        <p:nvSpPr>
          <p:cNvPr id="119" name="Google Shape;119;p27"/>
          <p:cNvSpPr txBox="1"/>
          <p:nvPr/>
        </p:nvSpPr>
        <p:spPr>
          <a:xfrm>
            <a:off x="1894863" y="2595925"/>
            <a:ext cx="737400" cy="415200"/>
          </a:xfrm>
          <a:prstGeom prst="rect">
            <a:avLst/>
          </a:prstGeom>
          <a:noFill/>
          <a:ln>
            <a:noFill/>
          </a:ln>
          <a:effectLst>
            <a:outerShdw blurRad="57150" rotWithShape="0" algn="bl" dir="5400000" dist="19050">
              <a:srgbClr val="000000">
                <a:alpha val="49803"/>
              </a:srgbClr>
            </a:outerShdw>
          </a:effectLst>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Attush</a:t>
            </a:r>
            <a:endParaRPr b="0" i="0" sz="1400" u="none" cap="none" strike="noStrike">
              <a:solidFill>
                <a:srgbClr val="000000"/>
              </a:solidFill>
              <a:latin typeface="Arial"/>
              <a:ea typeface="Arial"/>
              <a:cs typeface="Arial"/>
              <a:sym typeface="Arial"/>
            </a:endParaRPr>
          </a:p>
        </p:txBody>
      </p:sp>
      <p:sp>
        <p:nvSpPr>
          <p:cNvPr id="120" name="Google Shape;120;p27"/>
          <p:cNvSpPr txBox="1"/>
          <p:nvPr/>
        </p:nvSpPr>
        <p:spPr>
          <a:xfrm>
            <a:off x="4313875" y="2638363"/>
            <a:ext cx="879000" cy="415200"/>
          </a:xfrm>
          <a:prstGeom prst="rect">
            <a:avLst/>
          </a:prstGeom>
          <a:noFill/>
          <a:ln>
            <a:noFill/>
          </a:ln>
          <a:effectLst>
            <a:outerShdw blurRad="57150" rotWithShape="0" algn="bl" dir="5400000" dist="19050">
              <a:srgbClr val="000000">
                <a:alpha val="49803"/>
              </a:srgbClr>
            </a:outerShdw>
          </a:effectLst>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Ania</a:t>
            </a:r>
            <a:endParaRPr b="0" i="0" sz="1400" u="none" cap="none" strike="noStrike">
              <a:solidFill>
                <a:srgbClr val="000000"/>
              </a:solidFill>
              <a:latin typeface="Arial"/>
              <a:ea typeface="Arial"/>
              <a:cs typeface="Arial"/>
              <a:sym typeface="Arial"/>
            </a:endParaRPr>
          </a:p>
        </p:txBody>
      </p:sp>
      <p:sp>
        <p:nvSpPr>
          <p:cNvPr id="121" name="Google Shape;121;p27"/>
          <p:cNvSpPr txBox="1"/>
          <p:nvPr/>
        </p:nvSpPr>
        <p:spPr>
          <a:xfrm>
            <a:off x="6365688" y="2535988"/>
            <a:ext cx="792900" cy="415200"/>
          </a:xfrm>
          <a:prstGeom prst="rect">
            <a:avLst/>
          </a:prstGeom>
          <a:noFill/>
          <a:ln>
            <a:noFill/>
          </a:ln>
          <a:effectLst>
            <a:outerShdw blurRad="57150" rotWithShape="0" algn="bl" dir="5400000" dist="19050">
              <a:srgbClr val="000000">
                <a:alpha val="49803"/>
              </a:srgbClr>
            </a:outerShdw>
          </a:effectLst>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Aashay</a:t>
            </a:r>
            <a:endParaRPr b="0" i="0" sz="1400" u="none" cap="none" strike="noStrike">
              <a:solidFill>
                <a:srgbClr val="000000"/>
              </a:solidFill>
              <a:latin typeface="Arial"/>
              <a:ea typeface="Arial"/>
              <a:cs typeface="Arial"/>
              <a:sym typeface="Arial"/>
            </a:endParaRPr>
          </a:p>
        </p:txBody>
      </p:sp>
      <p:sp>
        <p:nvSpPr>
          <p:cNvPr id="122" name="Google Shape;122;p27"/>
          <p:cNvSpPr txBox="1"/>
          <p:nvPr/>
        </p:nvSpPr>
        <p:spPr>
          <a:xfrm>
            <a:off x="1824075" y="4674200"/>
            <a:ext cx="879000" cy="415200"/>
          </a:xfrm>
          <a:prstGeom prst="rect">
            <a:avLst/>
          </a:prstGeom>
          <a:noFill/>
          <a:ln>
            <a:noFill/>
          </a:ln>
          <a:effectLst>
            <a:outerShdw blurRad="57150" rotWithShape="0" algn="bl" dir="5400000" dist="19050">
              <a:srgbClr val="000000">
                <a:alpha val="49803"/>
              </a:srgbClr>
            </a:outerShdw>
          </a:effectLst>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Saurabh</a:t>
            </a:r>
            <a:endParaRPr b="0" i="0" sz="1400" u="none" cap="none" strike="noStrike">
              <a:solidFill>
                <a:srgbClr val="000000"/>
              </a:solidFill>
              <a:latin typeface="Arial"/>
              <a:ea typeface="Arial"/>
              <a:cs typeface="Arial"/>
              <a:sym typeface="Arial"/>
            </a:endParaRPr>
          </a:p>
        </p:txBody>
      </p:sp>
      <p:sp>
        <p:nvSpPr>
          <p:cNvPr id="123" name="Google Shape;123;p27"/>
          <p:cNvSpPr txBox="1"/>
          <p:nvPr/>
        </p:nvSpPr>
        <p:spPr>
          <a:xfrm>
            <a:off x="4144075" y="4674200"/>
            <a:ext cx="912834" cy="415200"/>
          </a:xfrm>
          <a:prstGeom prst="rect">
            <a:avLst/>
          </a:prstGeom>
          <a:noFill/>
          <a:ln>
            <a:noFill/>
          </a:ln>
          <a:effectLst>
            <a:outerShdw blurRad="57150" rotWithShape="0" algn="bl" dir="5400000" dist="19050">
              <a:srgbClr val="000000">
                <a:alpha val="49803"/>
              </a:srgbClr>
            </a:outerShdw>
          </a:effectLst>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Lindsey</a:t>
            </a:r>
            <a:endParaRPr b="0" i="0" sz="1400" u="none" cap="none" strike="noStrike">
              <a:solidFill>
                <a:srgbClr val="000000"/>
              </a:solidFill>
              <a:latin typeface="Arial"/>
              <a:ea typeface="Arial"/>
              <a:cs typeface="Arial"/>
              <a:sym typeface="Arial"/>
            </a:endParaRPr>
          </a:p>
        </p:txBody>
      </p:sp>
      <p:sp>
        <p:nvSpPr>
          <p:cNvPr id="124" name="Google Shape;124;p27"/>
          <p:cNvSpPr txBox="1"/>
          <p:nvPr/>
        </p:nvSpPr>
        <p:spPr>
          <a:xfrm>
            <a:off x="6499950" y="4674200"/>
            <a:ext cx="658638" cy="415200"/>
          </a:xfrm>
          <a:prstGeom prst="rect">
            <a:avLst/>
          </a:prstGeom>
          <a:noFill/>
          <a:ln>
            <a:noFill/>
          </a:ln>
          <a:effectLst>
            <a:outerShdw blurRad="57150" rotWithShape="0" algn="bl" dir="5400000" dist="19050">
              <a:srgbClr val="000000">
                <a:alpha val="49803"/>
              </a:srgbClr>
            </a:outerShdw>
          </a:effectLst>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Cindy</a:t>
            </a:r>
            <a:endParaRPr b="0" i="0" sz="1400" u="none" cap="none" strike="noStrike">
              <a:solidFill>
                <a:srgbClr val="000000"/>
              </a:solidFill>
              <a:latin typeface="Arial"/>
              <a:ea typeface="Arial"/>
              <a:cs typeface="Arial"/>
              <a:sym typeface="Arial"/>
            </a:endParaRPr>
          </a:p>
        </p:txBody>
      </p:sp>
      <p:pic>
        <p:nvPicPr>
          <p:cNvPr id="125" name="Google Shape;125;p27"/>
          <p:cNvPicPr preferRelativeResize="0"/>
          <p:nvPr/>
        </p:nvPicPr>
        <p:blipFill rotWithShape="1">
          <a:blip r:embed="rId6">
            <a:alphaModFix/>
          </a:blip>
          <a:srcRect b="21228" l="5657" r="9783" t="3146"/>
          <a:stretch/>
        </p:blipFill>
        <p:spPr>
          <a:xfrm>
            <a:off x="6021000" y="2965350"/>
            <a:ext cx="1482300" cy="1694700"/>
          </a:xfrm>
          <a:prstGeom prst="ellipse">
            <a:avLst/>
          </a:prstGeom>
          <a:noFill/>
          <a:ln>
            <a:noFill/>
          </a:ln>
        </p:spPr>
      </p:pic>
      <p:pic>
        <p:nvPicPr>
          <p:cNvPr id="126" name="Google Shape;126;p27"/>
          <p:cNvPicPr preferRelativeResize="0"/>
          <p:nvPr/>
        </p:nvPicPr>
        <p:blipFill rotWithShape="1">
          <a:blip r:embed="rId7">
            <a:alphaModFix/>
          </a:blip>
          <a:srcRect b="21176" l="10043" r="3376" t="13884"/>
          <a:stretch/>
        </p:blipFill>
        <p:spPr>
          <a:xfrm>
            <a:off x="3741313" y="1017737"/>
            <a:ext cx="1542900" cy="1542900"/>
          </a:xfrm>
          <a:prstGeom prst="flowChartConnector">
            <a:avLst/>
          </a:prstGeom>
          <a:noFill/>
          <a:ln>
            <a:noFill/>
          </a:ln>
        </p:spPr>
      </p:pic>
      <p:pic>
        <p:nvPicPr>
          <p:cNvPr id="127" name="Google Shape;127;p27"/>
          <p:cNvPicPr preferRelativeResize="0"/>
          <p:nvPr/>
        </p:nvPicPr>
        <p:blipFill rotWithShape="1">
          <a:blip r:embed="rId8">
            <a:alphaModFix/>
          </a:blip>
          <a:srcRect b="2162" l="0" r="0" t="2171"/>
          <a:stretch/>
        </p:blipFill>
        <p:spPr>
          <a:xfrm>
            <a:off x="3741313" y="3092450"/>
            <a:ext cx="1542900" cy="1542900"/>
          </a:xfrm>
          <a:prstGeom prst="flowChartConnector">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54"/>
          <p:cNvSpPr txBox="1"/>
          <p:nvPr>
            <p:ph type="title"/>
          </p:nvPr>
        </p:nvSpPr>
        <p:spPr>
          <a:xfrm>
            <a:off x="311700" y="6680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Conclusion</a:t>
            </a:r>
            <a:endParaRPr/>
          </a:p>
        </p:txBody>
      </p:sp>
      <p:sp>
        <p:nvSpPr>
          <p:cNvPr id="333" name="Google Shape;333;p54"/>
          <p:cNvSpPr txBox="1"/>
          <p:nvPr>
            <p:ph idx="1" type="body"/>
          </p:nvPr>
        </p:nvSpPr>
        <p:spPr>
          <a:xfrm>
            <a:off x="311700" y="639500"/>
            <a:ext cx="8520600" cy="4221900"/>
          </a:xfrm>
          <a:prstGeom prst="rect">
            <a:avLst/>
          </a:prstGeom>
          <a:noFill/>
          <a:ln>
            <a:noFill/>
          </a:ln>
        </p:spPr>
        <p:txBody>
          <a:bodyPr anchorCtr="0" anchor="t" bIns="91425" lIns="91425" spcFirstLastPara="1" rIns="91425" wrap="square" tIns="91425">
            <a:noAutofit/>
          </a:bodyPr>
          <a:lstStyle/>
          <a:p>
            <a:pPr indent="-342900" lvl="0" marL="457200" rtl="0" algn="l">
              <a:lnSpc>
                <a:spcPct val="100000"/>
              </a:lnSpc>
              <a:spcBef>
                <a:spcPts val="0"/>
              </a:spcBef>
              <a:spcAft>
                <a:spcPts val="0"/>
              </a:spcAft>
              <a:buSzPts val="1800"/>
              <a:buFont typeface="Times New Roman"/>
              <a:buChar char="❖"/>
            </a:pPr>
            <a:r>
              <a:rPr lang="en"/>
              <a:t>Model-training team</a:t>
            </a:r>
            <a:endParaRPr/>
          </a:p>
          <a:p>
            <a:pPr indent="-311150" lvl="1" marL="914400" rtl="0" algn="l">
              <a:lnSpc>
                <a:spcPct val="100000"/>
              </a:lnSpc>
              <a:spcBef>
                <a:spcPts val="1600"/>
              </a:spcBef>
              <a:spcAft>
                <a:spcPts val="0"/>
              </a:spcAft>
              <a:buSzPts val="1300"/>
              <a:buFont typeface="Times New Roman"/>
              <a:buChar char="○"/>
            </a:pPr>
            <a:r>
              <a:rPr lang="en" sz="1300"/>
              <a:t>Compare behavioral patterns to predict student outcome for a STEM and Management course</a:t>
            </a:r>
            <a:endParaRPr sz="1300"/>
          </a:p>
          <a:p>
            <a:pPr indent="-311150" lvl="1" marL="914400" rtl="0" algn="l">
              <a:lnSpc>
                <a:spcPct val="100000"/>
              </a:lnSpc>
              <a:spcBef>
                <a:spcPts val="1600"/>
              </a:spcBef>
              <a:spcAft>
                <a:spcPts val="0"/>
              </a:spcAft>
              <a:buSzPts val="1300"/>
              <a:buFont typeface="Times New Roman"/>
              <a:buChar char="○"/>
            </a:pPr>
            <a:r>
              <a:rPr lang="en" sz="1300"/>
              <a:t>Build a time series prediction model to predict path forward from point of time data.</a:t>
            </a:r>
            <a:endParaRPr sz="1300"/>
          </a:p>
          <a:p>
            <a:pPr indent="-311150" lvl="1" marL="914400" rtl="0" algn="l">
              <a:lnSpc>
                <a:spcPct val="100000"/>
              </a:lnSpc>
              <a:spcBef>
                <a:spcPts val="1600"/>
              </a:spcBef>
              <a:spcAft>
                <a:spcPts val="0"/>
              </a:spcAft>
              <a:buSzPts val="1300"/>
              <a:buFont typeface="Times New Roman"/>
              <a:buChar char="○"/>
            </a:pPr>
            <a:r>
              <a:rPr lang="en" sz="1300"/>
              <a:t>Provide a mechanism for the front end to query what-if scenarios for a student for a given week.</a:t>
            </a:r>
            <a:endParaRPr sz="1300"/>
          </a:p>
          <a:p>
            <a:pPr indent="-342900" lvl="0" marL="457200" rtl="0" algn="l">
              <a:lnSpc>
                <a:spcPct val="100000"/>
              </a:lnSpc>
              <a:spcBef>
                <a:spcPts val="0"/>
              </a:spcBef>
              <a:spcAft>
                <a:spcPts val="0"/>
              </a:spcAft>
              <a:buSzPts val="1800"/>
              <a:buFont typeface="Times New Roman"/>
              <a:buChar char="❖"/>
            </a:pPr>
            <a:r>
              <a:rPr lang="en"/>
              <a:t>Web Development Team</a:t>
            </a:r>
            <a:endParaRPr/>
          </a:p>
          <a:p>
            <a:pPr indent="0" lvl="0" marL="571500" rtl="0" algn="l">
              <a:lnSpc>
                <a:spcPct val="100000"/>
              </a:lnSpc>
              <a:spcBef>
                <a:spcPts val="1600"/>
              </a:spcBef>
              <a:spcAft>
                <a:spcPts val="0"/>
              </a:spcAft>
              <a:buNone/>
            </a:pPr>
            <a:r>
              <a:rPr lang="en" sz="1300"/>
              <a:t>➢ Research UX changes to improve wireframes</a:t>
            </a:r>
            <a:endParaRPr sz="1300"/>
          </a:p>
          <a:p>
            <a:pPr indent="0" lvl="0" marL="571500" rtl="0" algn="l">
              <a:lnSpc>
                <a:spcPct val="100000"/>
              </a:lnSpc>
              <a:spcBef>
                <a:spcPts val="1600"/>
              </a:spcBef>
              <a:spcAft>
                <a:spcPts val="0"/>
              </a:spcAft>
              <a:buNone/>
            </a:pPr>
            <a:r>
              <a:rPr lang="en" sz="1300"/>
              <a:t>➢ Implement wireframes to frontend</a:t>
            </a:r>
            <a:endParaRPr sz="1300"/>
          </a:p>
          <a:p>
            <a:pPr indent="0" lvl="0" marL="571500" rtl="0" algn="l">
              <a:lnSpc>
                <a:spcPct val="100000"/>
              </a:lnSpc>
              <a:spcBef>
                <a:spcPts val="1600"/>
              </a:spcBef>
              <a:spcAft>
                <a:spcPts val="0"/>
              </a:spcAft>
              <a:buNone/>
            </a:pPr>
            <a:r>
              <a:rPr lang="en" sz="1300"/>
              <a:t>➢ Implement LTI Integration for login flow</a:t>
            </a:r>
            <a:endParaRPr sz="1300"/>
          </a:p>
          <a:p>
            <a:pPr indent="0" lvl="0" marL="571500" rtl="0" algn="l">
              <a:lnSpc>
                <a:spcPct val="100000"/>
              </a:lnSpc>
              <a:spcBef>
                <a:spcPts val="1600"/>
              </a:spcBef>
              <a:spcAft>
                <a:spcPts val="0"/>
              </a:spcAft>
              <a:buNone/>
            </a:pPr>
            <a:r>
              <a:rPr lang="en" sz="1300"/>
              <a:t>➢ Implement querying of model and what-if scenarios for a student for a given week</a:t>
            </a:r>
            <a:endParaRPr sz="1300"/>
          </a:p>
          <a:p>
            <a:pPr indent="-342900" lvl="0" marL="457200" rtl="0" algn="l">
              <a:lnSpc>
                <a:spcPct val="100000"/>
              </a:lnSpc>
              <a:spcBef>
                <a:spcPts val="0"/>
              </a:spcBef>
              <a:spcAft>
                <a:spcPts val="0"/>
              </a:spcAft>
              <a:buSzPts val="1800"/>
              <a:buFont typeface="Times New Roman"/>
              <a:buChar char="❖"/>
            </a:pPr>
            <a:r>
              <a:rPr lang="en"/>
              <a:t>Improve Documentation and Handoff strategy</a:t>
            </a:r>
            <a:endParaRPr sz="1400"/>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5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Resources</a:t>
            </a:r>
            <a:endParaRPr/>
          </a:p>
        </p:txBody>
      </p:sp>
      <p:sp>
        <p:nvSpPr>
          <p:cNvPr id="339" name="Google Shape;339;p55"/>
          <p:cNvSpPr txBox="1"/>
          <p:nvPr>
            <p:ph idx="1" type="body"/>
          </p:nvPr>
        </p:nvSpPr>
        <p:spPr>
          <a:xfrm>
            <a:off x="311700" y="1152475"/>
            <a:ext cx="8520600" cy="3739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Font typeface="Times New Roman"/>
              <a:buChar char="❖"/>
            </a:pPr>
            <a:r>
              <a:rPr lang="en" sz="1500">
                <a:latin typeface="Times New Roman"/>
                <a:ea typeface="Times New Roman"/>
                <a:cs typeface="Times New Roman"/>
                <a:sym typeface="Times New Roman"/>
              </a:rPr>
              <a:t>General Resources </a:t>
            </a:r>
            <a:endParaRPr sz="1500">
              <a:latin typeface="Times New Roman"/>
              <a:ea typeface="Times New Roman"/>
              <a:cs typeface="Times New Roman"/>
              <a:sym typeface="Times New Roman"/>
            </a:endParaRPr>
          </a:p>
          <a:p>
            <a:pPr indent="-311150" lvl="1" marL="914400" rtl="0" algn="l">
              <a:spcBef>
                <a:spcPts val="0"/>
              </a:spcBef>
              <a:spcAft>
                <a:spcPts val="0"/>
              </a:spcAft>
              <a:buSzPts val="1300"/>
              <a:buFont typeface="Times New Roman"/>
              <a:buChar char="○"/>
            </a:pPr>
            <a:r>
              <a:rPr lang="en" sz="1300">
                <a:latin typeface="Times New Roman"/>
                <a:ea typeface="Times New Roman"/>
                <a:cs typeface="Times New Roman"/>
                <a:sym typeface="Times New Roman"/>
              </a:rPr>
              <a:t>“Student Success Prediction in MOOCs” by Josh Garner and Christopher Brooks: </a:t>
            </a:r>
            <a:r>
              <a:rPr lang="en" sz="1300" u="sng">
                <a:solidFill>
                  <a:schemeClr val="hlink"/>
                </a:solidFill>
                <a:latin typeface="Times New Roman"/>
                <a:ea typeface="Times New Roman"/>
                <a:cs typeface="Times New Roman"/>
                <a:sym typeface="Times New Roman"/>
                <a:hlinkClick r:id="rId3"/>
              </a:rPr>
              <a:t>https://arxiv.org/abs/1711.06349</a:t>
            </a:r>
            <a:r>
              <a:rPr lang="en" sz="1300">
                <a:latin typeface="Times New Roman"/>
                <a:ea typeface="Times New Roman"/>
                <a:cs typeface="Times New Roman"/>
                <a:sym typeface="Times New Roman"/>
              </a:rPr>
              <a:t> </a:t>
            </a:r>
            <a:endParaRPr sz="1300">
              <a:latin typeface="Times New Roman"/>
              <a:ea typeface="Times New Roman"/>
              <a:cs typeface="Times New Roman"/>
              <a:sym typeface="Times New Roman"/>
            </a:endParaRPr>
          </a:p>
          <a:p>
            <a:pPr indent="-317500" lvl="0" marL="457200" rtl="0" algn="l">
              <a:spcBef>
                <a:spcPts val="0"/>
              </a:spcBef>
              <a:spcAft>
                <a:spcPts val="0"/>
              </a:spcAft>
              <a:buSzPts val="1400"/>
              <a:buFont typeface="Times New Roman"/>
              <a:buChar char="❖"/>
            </a:pPr>
            <a:r>
              <a:rPr lang="en" sz="1500">
                <a:latin typeface="Times New Roman"/>
                <a:ea typeface="Times New Roman"/>
                <a:cs typeface="Times New Roman"/>
                <a:sym typeface="Times New Roman"/>
              </a:rPr>
              <a:t>ML Research Resources</a:t>
            </a:r>
            <a:endParaRPr sz="1500">
              <a:latin typeface="Times New Roman"/>
              <a:ea typeface="Times New Roman"/>
              <a:cs typeface="Times New Roman"/>
              <a:sym typeface="Times New Roman"/>
            </a:endParaRPr>
          </a:p>
          <a:p>
            <a:pPr indent="-311150" lvl="1" marL="914400" rtl="0" algn="l">
              <a:spcBef>
                <a:spcPts val="0"/>
              </a:spcBef>
              <a:spcAft>
                <a:spcPts val="0"/>
              </a:spcAft>
              <a:buSzPts val="1300"/>
              <a:buFont typeface="Times New Roman"/>
              <a:buChar char="○"/>
            </a:pPr>
            <a:r>
              <a:rPr b="1" lang="en" sz="1300">
                <a:latin typeface="Times New Roman"/>
                <a:ea typeface="Times New Roman"/>
                <a:cs typeface="Times New Roman"/>
                <a:sym typeface="Times New Roman"/>
              </a:rPr>
              <a:t> </a:t>
            </a:r>
            <a:r>
              <a:rPr lang="en" sz="1300">
                <a:latin typeface="Times New Roman"/>
                <a:ea typeface="Times New Roman"/>
                <a:cs typeface="Times New Roman"/>
                <a:sym typeface="Times New Roman"/>
              </a:rPr>
              <a:t>“Behavior-Based Grade Prediction for MOOCs via Time Series Neural Networks” by Tsung-Yen Yang, Christopher Brinton(Princeton University): </a:t>
            </a:r>
            <a:r>
              <a:rPr lang="en" sz="1300" u="sng">
                <a:solidFill>
                  <a:schemeClr val="hlink"/>
                </a:solidFill>
                <a:latin typeface="Times New Roman"/>
                <a:ea typeface="Times New Roman"/>
                <a:cs typeface="Times New Roman"/>
                <a:sym typeface="Times New Roman"/>
                <a:hlinkClick r:id="rId4"/>
              </a:rPr>
              <a:t>https://ieeexplore.ieee.org/document/7917237</a:t>
            </a:r>
            <a:endParaRPr sz="1300">
              <a:latin typeface="Times New Roman"/>
              <a:ea typeface="Times New Roman"/>
              <a:cs typeface="Times New Roman"/>
              <a:sym typeface="Times New Roman"/>
            </a:endParaRPr>
          </a:p>
          <a:p>
            <a:pPr indent="-311150" lvl="1" marL="914400" rtl="0" algn="l">
              <a:spcBef>
                <a:spcPts val="0"/>
              </a:spcBef>
              <a:spcAft>
                <a:spcPts val="0"/>
              </a:spcAft>
              <a:buSzPts val="1300"/>
              <a:buFont typeface="Times New Roman"/>
              <a:buChar char="○"/>
            </a:pPr>
            <a:r>
              <a:rPr lang="en" sz="1300">
                <a:latin typeface="Times New Roman"/>
                <a:ea typeface="Times New Roman"/>
                <a:cs typeface="Times New Roman"/>
                <a:sym typeface="Times New Roman"/>
              </a:rPr>
              <a:t>“Mass attrition: An analysis of drop out from a Principles of Microeconomics MOOC” by Rebecca M Stein and Gloria Allione(University of Pennsylvania): </a:t>
            </a:r>
            <a:r>
              <a:rPr lang="en" sz="1300" u="sng">
                <a:solidFill>
                  <a:schemeClr val="hlink"/>
                </a:solidFill>
                <a:latin typeface="Times New Roman"/>
                <a:ea typeface="Times New Roman"/>
                <a:cs typeface="Times New Roman"/>
                <a:sym typeface="Times New Roman"/>
                <a:hlinkClick r:id="rId5"/>
              </a:rPr>
              <a:t>https://economics.sas.upenn.edu/sites/default/files/filevault/14-031.pdf</a:t>
            </a:r>
            <a:endParaRPr sz="1300">
              <a:latin typeface="Times New Roman"/>
              <a:ea typeface="Times New Roman"/>
              <a:cs typeface="Times New Roman"/>
              <a:sym typeface="Times New Roman"/>
            </a:endParaRPr>
          </a:p>
          <a:p>
            <a:pPr indent="-317500" lvl="0" marL="457200" rtl="0" algn="l">
              <a:spcBef>
                <a:spcPts val="0"/>
              </a:spcBef>
              <a:spcAft>
                <a:spcPts val="0"/>
              </a:spcAft>
              <a:buSzPts val="1400"/>
              <a:buFont typeface="Times New Roman"/>
              <a:buChar char="❖"/>
            </a:pPr>
            <a:r>
              <a:rPr lang="en" sz="1500">
                <a:latin typeface="Times New Roman"/>
                <a:ea typeface="Times New Roman"/>
                <a:cs typeface="Times New Roman"/>
                <a:sym typeface="Times New Roman"/>
              </a:rPr>
              <a:t>UX Research Resources</a:t>
            </a:r>
            <a:endParaRPr sz="1500">
              <a:latin typeface="Times New Roman"/>
              <a:ea typeface="Times New Roman"/>
              <a:cs typeface="Times New Roman"/>
              <a:sym typeface="Times New Roman"/>
            </a:endParaRPr>
          </a:p>
          <a:p>
            <a:pPr indent="-311150" lvl="1" marL="914400" rtl="0" algn="l">
              <a:spcBef>
                <a:spcPts val="0"/>
              </a:spcBef>
              <a:spcAft>
                <a:spcPts val="0"/>
              </a:spcAft>
              <a:buSzPts val="1300"/>
              <a:buFont typeface="Times New Roman"/>
              <a:buChar char="○"/>
            </a:pPr>
            <a:r>
              <a:rPr lang="en" sz="1300">
                <a:latin typeface="Times New Roman"/>
                <a:ea typeface="Times New Roman"/>
                <a:cs typeface="Times New Roman"/>
                <a:sym typeface="Times New Roman"/>
              </a:rPr>
              <a:t>“Motivating Students In Massive Open Online Courses (MOOCs)” by Kun Lee and David Richard Moore: </a:t>
            </a:r>
            <a:r>
              <a:rPr lang="en" sz="1300" u="sng">
                <a:solidFill>
                  <a:schemeClr val="hlink"/>
                </a:solidFill>
                <a:latin typeface="Times New Roman"/>
                <a:ea typeface="Times New Roman"/>
                <a:cs typeface="Times New Roman"/>
                <a:sym typeface="Times New Roman"/>
                <a:hlinkClick r:id="rId6"/>
              </a:rPr>
              <a:t>https://www.oerknowledgecloud.org/archive/Li-Moore2018_Article_MotivatingStudentsInMassiveOpe.pdf</a:t>
            </a:r>
            <a:r>
              <a:rPr lang="en" sz="1300">
                <a:latin typeface="Times New Roman"/>
                <a:ea typeface="Times New Roman"/>
                <a:cs typeface="Times New Roman"/>
                <a:sym typeface="Times New Roman"/>
              </a:rPr>
              <a:t> </a:t>
            </a:r>
            <a:endParaRPr sz="1300">
              <a:latin typeface="Times New Roman"/>
              <a:ea typeface="Times New Roman"/>
              <a:cs typeface="Times New Roman"/>
              <a:sym typeface="Times New Roman"/>
            </a:endParaRPr>
          </a:p>
          <a:p>
            <a:pPr indent="-311150" lvl="1" marL="914400" rtl="0" algn="l">
              <a:spcBef>
                <a:spcPts val="0"/>
              </a:spcBef>
              <a:spcAft>
                <a:spcPts val="0"/>
              </a:spcAft>
              <a:buSzPts val="1300"/>
              <a:buFont typeface="Times New Roman"/>
              <a:buChar char="○"/>
            </a:pPr>
            <a:r>
              <a:rPr lang="en" sz="1300">
                <a:latin typeface="Times New Roman"/>
                <a:ea typeface="Times New Roman"/>
                <a:cs typeface="Times New Roman"/>
                <a:sym typeface="Times New Roman"/>
              </a:rPr>
              <a:t>“No single solution helps all students complete MOOCs” Cornell University: </a:t>
            </a:r>
            <a:r>
              <a:rPr lang="en" sz="1300" u="sng">
                <a:solidFill>
                  <a:schemeClr val="hlink"/>
                </a:solidFill>
                <a:latin typeface="Times New Roman"/>
                <a:ea typeface="Times New Roman"/>
                <a:cs typeface="Times New Roman"/>
                <a:sym typeface="Times New Roman"/>
                <a:hlinkClick r:id="rId7"/>
              </a:rPr>
              <a:t>https://www.sciencedaily.com/releases/2020/06/200615152116.htm</a:t>
            </a:r>
            <a:r>
              <a:rPr lang="en" sz="1300">
                <a:latin typeface="Times New Roman"/>
                <a:ea typeface="Times New Roman"/>
                <a:cs typeface="Times New Roman"/>
                <a:sym typeface="Times New Roman"/>
              </a:rPr>
              <a:t> </a:t>
            </a:r>
            <a:endParaRPr sz="1300">
              <a:latin typeface="Times New Roman"/>
              <a:ea typeface="Times New Roman"/>
              <a:cs typeface="Times New Roman"/>
              <a:sym typeface="Times New Roman"/>
            </a:endParaRPr>
          </a:p>
          <a:p>
            <a:pPr indent="0" lvl="0" marL="914400" rtl="0" algn="l">
              <a:spcBef>
                <a:spcPts val="0"/>
              </a:spcBef>
              <a:spcAft>
                <a:spcPts val="0"/>
              </a:spcAft>
              <a:buNone/>
            </a:pPr>
            <a:r>
              <a:t/>
            </a:r>
            <a:endParaRPr sz="1300">
              <a:latin typeface="Times New Roman"/>
              <a:ea typeface="Times New Roman"/>
              <a:cs typeface="Times New Roman"/>
              <a:sym typeface="Times New Roman"/>
            </a:endParaRPr>
          </a:p>
          <a:p>
            <a:pPr indent="0" lvl="0" marL="0" rtl="0" algn="l">
              <a:spcBef>
                <a:spcPts val="0"/>
              </a:spcBef>
              <a:spcAft>
                <a:spcPts val="0"/>
              </a:spcAft>
              <a:buNone/>
            </a:pPr>
            <a:r>
              <a:t/>
            </a:r>
            <a:endParaRPr b="1" sz="1700">
              <a:latin typeface="Times New Roman"/>
              <a:ea typeface="Times New Roman"/>
              <a:cs typeface="Times New Roman"/>
              <a:sym typeface="Times New Roman"/>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A4C2F4"/>
        </a:solidFill>
      </p:bgPr>
    </p:bg>
    <p:spTree>
      <p:nvGrpSpPr>
        <p:cNvPr id="343" name="Shape 343"/>
        <p:cNvGrpSpPr/>
        <p:nvPr/>
      </p:nvGrpSpPr>
      <p:grpSpPr>
        <a:xfrm>
          <a:off x="0" y="0"/>
          <a:ext cx="0" cy="0"/>
          <a:chOff x="0" y="0"/>
          <a:chExt cx="0" cy="0"/>
        </a:xfrm>
      </p:grpSpPr>
      <p:sp>
        <p:nvSpPr>
          <p:cNvPr id="344" name="Google Shape;344;p56"/>
          <p:cNvSpPr txBox="1"/>
          <p:nvPr>
            <p:ph type="ctrTitle"/>
          </p:nvPr>
        </p:nvSpPr>
        <p:spPr>
          <a:xfrm>
            <a:off x="311708" y="985750"/>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4700">
                <a:latin typeface="Times New Roman"/>
                <a:ea typeface="Times New Roman"/>
                <a:cs typeface="Times New Roman"/>
                <a:sym typeface="Times New Roman"/>
              </a:rPr>
              <a:t>Thank you!!</a:t>
            </a:r>
            <a:endParaRPr sz="4700">
              <a:latin typeface="Times New Roman"/>
              <a:ea typeface="Times New Roman"/>
              <a:cs typeface="Times New Roman"/>
              <a:sym typeface="Times New Roman"/>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2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Background of Project</a:t>
            </a:r>
            <a:endParaRPr/>
          </a:p>
        </p:txBody>
      </p:sp>
      <p:sp>
        <p:nvSpPr>
          <p:cNvPr id="133" name="Google Shape;133;p2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 </a:t>
            </a:r>
            <a:r>
              <a:rPr b="1" lang="en"/>
              <a:t>Goal</a:t>
            </a:r>
            <a:endParaRPr b="1"/>
          </a:p>
          <a:p>
            <a:pPr indent="0" lvl="0" marL="571500" rtl="0" algn="l">
              <a:spcBef>
                <a:spcPts val="1600"/>
              </a:spcBef>
              <a:spcAft>
                <a:spcPts val="0"/>
              </a:spcAft>
              <a:buClr>
                <a:schemeClr val="dk1"/>
              </a:buClr>
              <a:buSzPts val="1100"/>
              <a:buFont typeface="Arial"/>
              <a:buNone/>
            </a:pPr>
            <a:r>
              <a:rPr lang="en" sz="1400"/>
              <a:t>➢ </a:t>
            </a:r>
            <a:r>
              <a:rPr lang="en" sz="1500"/>
              <a:t>Build a web application that predicts student outcome for any given course using a machine learning model.</a:t>
            </a:r>
            <a:endParaRPr sz="1500"/>
          </a:p>
          <a:p>
            <a:pPr indent="0" lvl="0" marL="0" rtl="0" algn="l">
              <a:spcBef>
                <a:spcPts val="0"/>
              </a:spcBef>
              <a:spcAft>
                <a:spcPts val="0"/>
              </a:spcAft>
              <a:buClr>
                <a:schemeClr val="dk1"/>
              </a:buClr>
              <a:buSzPts val="1100"/>
              <a:buFont typeface="Arial"/>
              <a:buNone/>
            </a:pPr>
            <a:r>
              <a:rPr lang="en"/>
              <a:t>❖ </a:t>
            </a:r>
            <a:r>
              <a:rPr b="1" lang="en"/>
              <a:t>Outcome</a:t>
            </a:r>
            <a:endParaRPr b="1"/>
          </a:p>
          <a:p>
            <a:pPr indent="0" lvl="0" marL="571500" rtl="0" algn="l">
              <a:spcBef>
                <a:spcPts val="1600"/>
              </a:spcBef>
              <a:spcAft>
                <a:spcPts val="0"/>
              </a:spcAft>
              <a:buClr>
                <a:schemeClr val="dk1"/>
              </a:buClr>
              <a:buSzPts val="1100"/>
              <a:buFont typeface="Arial"/>
              <a:buNone/>
            </a:pPr>
            <a:r>
              <a:rPr lang="en" sz="1400"/>
              <a:t>➢ </a:t>
            </a:r>
            <a:r>
              <a:rPr lang="en" sz="1500"/>
              <a:t> A Minimal Viable Product that predicts student outcome based on student grades and engagement data (attendance, click stream, log-in duration, etc) for any given course</a:t>
            </a:r>
            <a:endParaRPr sz="1500"/>
          </a:p>
          <a:p>
            <a:pPr indent="0" lvl="0" marL="0" rtl="0" algn="l">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A4C2F4"/>
        </a:solidFill>
      </p:bgPr>
    </p:bg>
    <p:spTree>
      <p:nvGrpSpPr>
        <p:cNvPr id="137" name="Shape 137"/>
        <p:cNvGrpSpPr/>
        <p:nvPr/>
      </p:nvGrpSpPr>
      <p:grpSpPr>
        <a:xfrm>
          <a:off x="0" y="0"/>
          <a:ext cx="0" cy="0"/>
          <a:chOff x="0" y="0"/>
          <a:chExt cx="0" cy="0"/>
        </a:xfrm>
      </p:grpSpPr>
      <p:sp>
        <p:nvSpPr>
          <p:cNvPr id="138" name="Google Shape;138;p29"/>
          <p:cNvSpPr txBox="1"/>
          <p:nvPr>
            <p:ph type="ctrTitle"/>
          </p:nvPr>
        </p:nvSpPr>
        <p:spPr>
          <a:xfrm>
            <a:off x="311708" y="985750"/>
            <a:ext cx="8520600" cy="20526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5200"/>
              <a:buNone/>
            </a:pPr>
            <a:r>
              <a:rPr lang="en" sz="4700">
                <a:latin typeface="Times New Roman"/>
                <a:ea typeface="Times New Roman"/>
                <a:cs typeface="Times New Roman"/>
                <a:sym typeface="Times New Roman"/>
              </a:rPr>
              <a:t>Data Modeling Team</a:t>
            </a:r>
            <a:endParaRPr sz="4700">
              <a:latin typeface="Times New Roman"/>
              <a:ea typeface="Times New Roman"/>
              <a:cs typeface="Times New Roman"/>
              <a:sym typeface="Times New Roman"/>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30"/>
          <p:cNvSpPr txBox="1"/>
          <p:nvPr>
            <p:ph type="title"/>
          </p:nvPr>
        </p:nvSpPr>
        <p:spPr>
          <a:xfrm>
            <a:off x="311700" y="155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2800"/>
              <a:buFont typeface="Arial"/>
              <a:buNone/>
            </a:pPr>
            <a:r>
              <a:rPr lang="en"/>
              <a:t>Data Modeling Team: Goal</a:t>
            </a:r>
            <a:endParaRPr/>
          </a:p>
          <a:p>
            <a:pPr indent="0" lvl="0" marL="0" rtl="0" algn="l">
              <a:spcBef>
                <a:spcPts val="0"/>
              </a:spcBef>
              <a:spcAft>
                <a:spcPts val="0"/>
              </a:spcAft>
              <a:buNone/>
            </a:pPr>
            <a:r>
              <a:t/>
            </a:r>
            <a:endParaRPr/>
          </a:p>
        </p:txBody>
      </p:sp>
      <p:pic>
        <p:nvPicPr>
          <p:cNvPr id="144" name="Google Shape;144;p30"/>
          <p:cNvPicPr preferRelativeResize="0"/>
          <p:nvPr/>
        </p:nvPicPr>
        <p:blipFill>
          <a:blip r:embed="rId3">
            <a:alphaModFix/>
          </a:blip>
          <a:stretch>
            <a:fillRect/>
          </a:stretch>
        </p:blipFill>
        <p:spPr>
          <a:xfrm>
            <a:off x="104250" y="776150"/>
            <a:ext cx="8817749" cy="4367350"/>
          </a:xfrm>
          <a:prstGeom prst="rect">
            <a:avLst/>
          </a:prstGeom>
          <a:noFill/>
          <a:ln>
            <a:noFill/>
          </a:ln>
        </p:spPr>
      </p:pic>
      <p:sp>
        <p:nvSpPr>
          <p:cNvPr id="145" name="Google Shape;145;p30"/>
          <p:cNvSpPr txBox="1"/>
          <p:nvPr/>
        </p:nvSpPr>
        <p:spPr>
          <a:xfrm>
            <a:off x="7154700" y="1974575"/>
            <a:ext cx="974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Compare</a:t>
            </a:r>
            <a:endParaRPr b="1"/>
          </a:p>
        </p:txBody>
      </p:sp>
      <p:sp>
        <p:nvSpPr>
          <p:cNvPr id="146" name="Google Shape;146;p30"/>
          <p:cNvSpPr txBox="1"/>
          <p:nvPr>
            <p:ph idx="1" type="body"/>
          </p:nvPr>
        </p:nvSpPr>
        <p:spPr>
          <a:xfrm>
            <a:off x="426700" y="2374775"/>
            <a:ext cx="2560200" cy="266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700">
                <a:latin typeface="Times New Roman"/>
                <a:ea typeface="Times New Roman"/>
                <a:cs typeface="Times New Roman"/>
                <a:sym typeface="Times New Roman"/>
              </a:rPr>
              <a:t>Goal :</a:t>
            </a:r>
            <a:r>
              <a:rPr b="1" lang="en" sz="1400">
                <a:latin typeface="Times New Roman"/>
                <a:ea typeface="Times New Roman"/>
                <a:cs typeface="Times New Roman"/>
                <a:sym typeface="Times New Roman"/>
              </a:rPr>
              <a:t> </a:t>
            </a:r>
            <a:r>
              <a:rPr lang="en" sz="1400">
                <a:latin typeface="Times New Roman"/>
                <a:ea typeface="Times New Roman"/>
                <a:cs typeface="Times New Roman"/>
                <a:sym typeface="Times New Roman"/>
              </a:rPr>
              <a:t>Apply predictive modeling techniques from previous semester to new dataset and compare the results of the two course to find correlations and patterns.</a:t>
            </a:r>
            <a:endParaRPr sz="1400">
              <a:latin typeface="Times New Roman"/>
              <a:ea typeface="Times New Roman"/>
              <a:cs typeface="Times New Roman"/>
              <a:sym typeface="Times New Roman"/>
            </a:endParaRPr>
          </a:p>
          <a:p>
            <a:pPr indent="0" lvl="0" marL="0" rtl="0" algn="l">
              <a:spcBef>
                <a:spcPts val="0"/>
              </a:spcBef>
              <a:spcAft>
                <a:spcPts val="0"/>
              </a:spcAft>
              <a:buNone/>
            </a:pPr>
            <a:r>
              <a:rPr b="1" lang="en" sz="1700">
                <a:latin typeface="Times New Roman"/>
                <a:ea typeface="Times New Roman"/>
                <a:cs typeface="Times New Roman"/>
                <a:sym typeface="Times New Roman"/>
              </a:rPr>
              <a:t>Paper:  </a:t>
            </a:r>
            <a:r>
              <a:rPr lang="en" sz="1400">
                <a:latin typeface="Times New Roman"/>
                <a:ea typeface="Times New Roman"/>
                <a:cs typeface="Times New Roman"/>
                <a:sym typeface="Times New Roman"/>
              </a:rPr>
              <a:t>Student success prediction in MOOCs by Gardner &amp; Brooks (University of Washington)</a:t>
            </a:r>
            <a:endParaRPr b="1" sz="1400">
              <a:latin typeface="Times New Roman"/>
              <a:ea typeface="Times New Roman"/>
              <a:cs typeface="Times New Roman"/>
              <a:sym typeface="Times New Roman"/>
            </a:endParaRPr>
          </a:p>
        </p:txBody>
      </p:sp>
      <p:sp>
        <p:nvSpPr>
          <p:cNvPr id="147" name="Google Shape;147;p30"/>
          <p:cNvSpPr txBox="1"/>
          <p:nvPr/>
        </p:nvSpPr>
        <p:spPr>
          <a:xfrm>
            <a:off x="3965388" y="1974575"/>
            <a:ext cx="1213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Time Series</a:t>
            </a:r>
            <a:endParaRPr b="1"/>
          </a:p>
        </p:txBody>
      </p:sp>
      <p:sp>
        <p:nvSpPr>
          <p:cNvPr id="148" name="Google Shape;148;p30"/>
          <p:cNvSpPr txBox="1"/>
          <p:nvPr/>
        </p:nvSpPr>
        <p:spPr>
          <a:xfrm>
            <a:off x="791550" y="1974575"/>
            <a:ext cx="1722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Model Evaluation</a:t>
            </a:r>
            <a:endParaRPr b="1"/>
          </a:p>
        </p:txBody>
      </p:sp>
      <p:sp>
        <p:nvSpPr>
          <p:cNvPr id="149" name="Google Shape;149;p30"/>
          <p:cNvSpPr txBox="1"/>
          <p:nvPr>
            <p:ph idx="1" type="body"/>
          </p:nvPr>
        </p:nvSpPr>
        <p:spPr>
          <a:xfrm>
            <a:off x="3394250" y="2374775"/>
            <a:ext cx="2467500" cy="266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700">
                <a:latin typeface="Times New Roman"/>
                <a:ea typeface="Times New Roman"/>
                <a:cs typeface="Times New Roman"/>
                <a:sym typeface="Times New Roman"/>
              </a:rPr>
              <a:t>Goal : </a:t>
            </a:r>
            <a:r>
              <a:rPr lang="en" sz="1400">
                <a:latin typeface="Times New Roman"/>
                <a:ea typeface="Times New Roman"/>
                <a:cs typeface="Times New Roman"/>
                <a:sym typeface="Times New Roman"/>
              </a:rPr>
              <a:t>Evaluate the impact of time series clickstream data on predicting course progress and student success</a:t>
            </a:r>
            <a:endParaRPr sz="1400">
              <a:latin typeface="Times New Roman"/>
              <a:ea typeface="Times New Roman"/>
              <a:cs typeface="Times New Roman"/>
              <a:sym typeface="Times New Roman"/>
            </a:endParaRPr>
          </a:p>
          <a:p>
            <a:pPr indent="0" lvl="0" marL="0" rtl="0" algn="l">
              <a:spcBef>
                <a:spcPts val="0"/>
              </a:spcBef>
              <a:spcAft>
                <a:spcPts val="0"/>
              </a:spcAft>
              <a:buNone/>
            </a:pPr>
            <a:r>
              <a:rPr b="1" lang="en" sz="1700">
                <a:latin typeface="Times New Roman"/>
                <a:ea typeface="Times New Roman"/>
                <a:cs typeface="Times New Roman"/>
                <a:sym typeface="Times New Roman"/>
              </a:rPr>
              <a:t>Paper: </a:t>
            </a:r>
            <a:r>
              <a:rPr lang="en" sz="1400">
                <a:latin typeface="Times New Roman"/>
                <a:ea typeface="Times New Roman"/>
                <a:cs typeface="Times New Roman"/>
                <a:sym typeface="Times New Roman"/>
              </a:rPr>
              <a:t>Behavior-Based Grade Prediction for MOOCs via Time Series Neural Networks by Tsung-Yen Yang, Christopher Brinton (Princeton University)</a:t>
            </a:r>
            <a:endParaRPr b="1" sz="1400">
              <a:latin typeface="Times New Roman"/>
              <a:ea typeface="Times New Roman"/>
              <a:cs typeface="Times New Roman"/>
              <a:sym typeface="Times New Roman"/>
            </a:endParaRPr>
          </a:p>
        </p:txBody>
      </p:sp>
      <p:sp>
        <p:nvSpPr>
          <p:cNvPr id="150" name="Google Shape;150;p30"/>
          <p:cNvSpPr txBox="1"/>
          <p:nvPr>
            <p:ph idx="1" type="body"/>
          </p:nvPr>
        </p:nvSpPr>
        <p:spPr>
          <a:xfrm>
            <a:off x="6361800" y="2571750"/>
            <a:ext cx="2560200" cy="246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700">
                <a:latin typeface="Times New Roman"/>
                <a:ea typeface="Times New Roman"/>
                <a:cs typeface="Times New Roman"/>
                <a:sym typeface="Times New Roman"/>
              </a:rPr>
              <a:t>Goal : </a:t>
            </a:r>
            <a:r>
              <a:rPr lang="en" sz="1400">
                <a:latin typeface="Times New Roman"/>
                <a:ea typeface="Times New Roman"/>
                <a:cs typeface="Times New Roman"/>
                <a:sym typeface="Times New Roman"/>
              </a:rPr>
              <a:t>Compare our results with a similar research</a:t>
            </a:r>
            <a:endParaRPr sz="1400">
              <a:latin typeface="Times New Roman"/>
              <a:ea typeface="Times New Roman"/>
              <a:cs typeface="Times New Roman"/>
              <a:sym typeface="Times New Roman"/>
            </a:endParaRPr>
          </a:p>
          <a:p>
            <a:pPr indent="0" lvl="0" marL="0" rtl="0" algn="l">
              <a:spcBef>
                <a:spcPts val="0"/>
              </a:spcBef>
              <a:spcAft>
                <a:spcPts val="0"/>
              </a:spcAft>
              <a:buNone/>
            </a:pPr>
            <a:r>
              <a:rPr b="1" lang="en" sz="1700">
                <a:latin typeface="Times New Roman"/>
                <a:ea typeface="Times New Roman"/>
                <a:cs typeface="Times New Roman"/>
                <a:sym typeface="Times New Roman"/>
              </a:rPr>
              <a:t>Paper: </a:t>
            </a:r>
            <a:r>
              <a:rPr lang="en" sz="1400">
                <a:latin typeface="Times New Roman"/>
                <a:ea typeface="Times New Roman"/>
                <a:cs typeface="Times New Roman"/>
                <a:sym typeface="Times New Roman"/>
              </a:rPr>
              <a:t>Mass attrition: An analysis of drop out from a Principles of Microeconomics MOOC by Rebecca M Stein and Gloria Allione (University of Pennsylvania) </a:t>
            </a:r>
            <a:endParaRPr b="1" sz="1400">
              <a:latin typeface="Times New Roman"/>
              <a:ea typeface="Times New Roman"/>
              <a:cs typeface="Times New Roman"/>
              <a:sym typeface="Times New Roman"/>
            </a:endParaRPr>
          </a:p>
          <a:p>
            <a:pPr indent="0" lvl="0" marL="0" rtl="0" algn="l">
              <a:spcBef>
                <a:spcPts val="0"/>
              </a:spcBef>
              <a:spcAft>
                <a:spcPts val="0"/>
              </a:spcAft>
              <a:buNone/>
            </a:pPr>
            <a:r>
              <a:t/>
            </a:r>
            <a:endParaRPr sz="1400">
              <a:latin typeface="Times New Roman"/>
              <a:ea typeface="Times New Roman"/>
              <a:cs typeface="Times New Roman"/>
              <a:sym typeface="Times New Roman"/>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31"/>
          <p:cNvSpPr txBox="1"/>
          <p:nvPr>
            <p:ph type="title"/>
          </p:nvPr>
        </p:nvSpPr>
        <p:spPr>
          <a:xfrm>
            <a:off x="311700" y="24957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Progress Since Last Presentation</a:t>
            </a:r>
            <a:endParaRPr/>
          </a:p>
        </p:txBody>
      </p:sp>
      <p:sp>
        <p:nvSpPr>
          <p:cNvPr id="156" name="Google Shape;156;p31"/>
          <p:cNvSpPr txBox="1"/>
          <p:nvPr>
            <p:ph idx="1" type="body"/>
          </p:nvPr>
        </p:nvSpPr>
        <p:spPr>
          <a:xfrm>
            <a:off x="311700" y="967300"/>
            <a:ext cx="8520600" cy="3940800"/>
          </a:xfrm>
          <a:prstGeom prst="rect">
            <a:avLst/>
          </a:prstGeom>
          <a:noFill/>
          <a:ln>
            <a:noFill/>
          </a:ln>
        </p:spPr>
        <p:txBody>
          <a:bodyPr anchorCtr="0" anchor="t" bIns="91425" lIns="91425" spcFirstLastPara="1" rIns="91425" wrap="square" tIns="91425">
            <a:noAutofit/>
          </a:bodyPr>
          <a:lstStyle/>
          <a:p>
            <a:pPr indent="-349250" lvl="0" marL="457200" rtl="0" algn="l">
              <a:lnSpc>
                <a:spcPct val="115000"/>
              </a:lnSpc>
              <a:spcBef>
                <a:spcPts val="0"/>
              </a:spcBef>
              <a:spcAft>
                <a:spcPts val="0"/>
              </a:spcAft>
              <a:buSzPts val="1900"/>
              <a:buFont typeface="Times New Roman"/>
              <a:buChar char="❖"/>
            </a:pPr>
            <a:r>
              <a:rPr lang="en" sz="1700"/>
              <a:t>Time Series Modeling</a:t>
            </a:r>
            <a:endParaRPr sz="1700"/>
          </a:p>
          <a:p>
            <a:pPr indent="-311150" lvl="1" marL="914400" rtl="0" algn="l">
              <a:lnSpc>
                <a:spcPct val="115000"/>
              </a:lnSpc>
              <a:spcBef>
                <a:spcPts val="0"/>
              </a:spcBef>
              <a:spcAft>
                <a:spcPts val="0"/>
              </a:spcAft>
              <a:buSzPts val="1300"/>
              <a:buChar char="○"/>
            </a:pPr>
            <a:r>
              <a:rPr lang="en" sz="1300"/>
              <a:t>Data transformation</a:t>
            </a:r>
            <a:endParaRPr sz="1300"/>
          </a:p>
          <a:p>
            <a:pPr indent="-311150" lvl="1" marL="914400" rtl="0" algn="l">
              <a:lnSpc>
                <a:spcPct val="115000"/>
              </a:lnSpc>
              <a:spcBef>
                <a:spcPts val="0"/>
              </a:spcBef>
              <a:spcAft>
                <a:spcPts val="0"/>
              </a:spcAft>
              <a:buSzPts val="1300"/>
              <a:buChar char="○"/>
            </a:pPr>
            <a:r>
              <a:rPr lang="en" sz="1300"/>
              <a:t>Explore &amp; implement Null removal techniques and find the best approach to remove null values from various input variables.</a:t>
            </a:r>
            <a:endParaRPr sz="1300"/>
          </a:p>
          <a:p>
            <a:pPr indent="-311150" lvl="1" marL="914400" rtl="0" algn="l">
              <a:lnSpc>
                <a:spcPct val="115000"/>
              </a:lnSpc>
              <a:spcBef>
                <a:spcPts val="0"/>
              </a:spcBef>
              <a:spcAft>
                <a:spcPts val="0"/>
              </a:spcAft>
              <a:buSzPts val="1300"/>
              <a:buChar char="○"/>
            </a:pPr>
            <a:r>
              <a:rPr lang="en" sz="1300"/>
              <a:t>Explore &amp; implement outlier removal techniques and find the best approach to remove outliers from the data</a:t>
            </a:r>
            <a:endParaRPr sz="1300"/>
          </a:p>
          <a:p>
            <a:pPr indent="0" lvl="0" marL="0" rtl="0" algn="l">
              <a:lnSpc>
                <a:spcPct val="115000"/>
              </a:lnSpc>
              <a:spcBef>
                <a:spcPts val="0"/>
              </a:spcBef>
              <a:spcAft>
                <a:spcPts val="0"/>
              </a:spcAft>
              <a:buNone/>
            </a:pPr>
            <a:r>
              <a:t/>
            </a:r>
            <a:endParaRPr sz="1300"/>
          </a:p>
          <a:p>
            <a:pPr indent="-349250" lvl="0" marL="457200" rtl="0" algn="l">
              <a:lnSpc>
                <a:spcPct val="115000"/>
              </a:lnSpc>
              <a:spcBef>
                <a:spcPts val="0"/>
              </a:spcBef>
              <a:spcAft>
                <a:spcPts val="0"/>
              </a:spcAft>
              <a:buSzPts val="1900"/>
              <a:buFont typeface="Times New Roman"/>
              <a:buChar char="❖"/>
            </a:pPr>
            <a:r>
              <a:rPr lang="en" sz="1700"/>
              <a:t>Regression Modeling on Aggregated non-STEM Data</a:t>
            </a:r>
            <a:endParaRPr sz="1700"/>
          </a:p>
          <a:p>
            <a:pPr indent="-311150" lvl="1" marL="914400" rtl="0" algn="l">
              <a:lnSpc>
                <a:spcPct val="115000"/>
              </a:lnSpc>
              <a:spcBef>
                <a:spcPts val="0"/>
              </a:spcBef>
              <a:spcAft>
                <a:spcPts val="0"/>
              </a:spcAft>
              <a:buSzPts val="1300"/>
              <a:buChar char="○"/>
            </a:pPr>
            <a:r>
              <a:rPr lang="en" sz="1300"/>
              <a:t>Implement various regression modeling technique on the MGT100 dataset </a:t>
            </a:r>
            <a:endParaRPr sz="1300"/>
          </a:p>
          <a:p>
            <a:pPr indent="0" lvl="0" marL="0" rtl="0" algn="l">
              <a:lnSpc>
                <a:spcPct val="115000"/>
              </a:lnSpc>
              <a:spcBef>
                <a:spcPts val="0"/>
              </a:spcBef>
              <a:spcAft>
                <a:spcPts val="0"/>
              </a:spcAft>
              <a:buNone/>
            </a:pPr>
            <a:r>
              <a:t/>
            </a:r>
            <a:endParaRPr sz="1300"/>
          </a:p>
          <a:p>
            <a:pPr indent="-349250" lvl="0" marL="457200" rtl="0" algn="l">
              <a:spcBef>
                <a:spcPts val="0"/>
              </a:spcBef>
              <a:spcAft>
                <a:spcPts val="0"/>
              </a:spcAft>
              <a:buSzPts val="1900"/>
              <a:buFont typeface="Times New Roman"/>
              <a:buChar char="❖"/>
            </a:pPr>
            <a:r>
              <a:rPr lang="en" sz="1900">
                <a:latin typeface="Times New Roman"/>
                <a:ea typeface="Times New Roman"/>
                <a:cs typeface="Times New Roman"/>
                <a:sym typeface="Times New Roman"/>
              </a:rPr>
              <a:t>Compare STEM and non-STEM results</a:t>
            </a:r>
            <a:endParaRPr sz="1900">
              <a:latin typeface="Times New Roman"/>
              <a:ea typeface="Times New Roman"/>
              <a:cs typeface="Times New Roman"/>
              <a:sym typeface="Times New Roman"/>
            </a:endParaRPr>
          </a:p>
          <a:p>
            <a:pPr indent="-304800" lvl="1" marL="914400" rtl="0" algn="l">
              <a:spcBef>
                <a:spcPts val="0"/>
              </a:spcBef>
              <a:spcAft>
                <a:spcPts val="0"/>
              </a:spcAft>
              <a:buSzPts val="1200"/>
              <a:buFont typeface="Times New Roman"/>
              <a:buChar char="○"/>
            </a:pPr>
            <a:r>
              <a:rPr lang="en" sz="1200">
                <a:latin typeface="Times New Roman"/>
                <a:ea typeface="Times New Roman"/>
                <a:cs typeface="Times New Roman"/>
                <a:sym typeface="Times New Roman"/>
              </a:rPr>
              <a:t>Compare the demographics data between CS1301 and MGT100 through visualizations</a:t>
            </a:r>
            <a:endParaRPr sz="1200">
              <a:latin typeface="Times New Roman"/>
              <a:ea typeface="Times New Roman"/>
              <a:cs typeface="Times New Roman"/>
              <a:sym typeface="Times New Roman"/>
            </a:endParaRPr>
          </a:p>
          <a:p>
            <a:pPr indent="-304800" lvl="1" marL="914400" rtl="0" algn="l">
              <a:spcBef>
                <a:spcPts val="0"/>
              </a:spcBef>
              <a:spcAft>
                <a:spcPts val="0"/>
              </a:spcAft>
              <a:buSzPts val="1200"/>
              <a:buFont typeface="Times New Roman"/>
              <a:buChar char="○"/>
            </a:pPr>
            <a:r>
              <a:rPr lang="en" sz="1200">
                <a:latin typeface="Times New Roman"/>
                <a:ea typeface="Times New Roman"/>
                <a:cs typeface="Times New Roman"/>
                <a:sym typeface="Times New Roman"/>
              </a:rPr>
              <a:t>Run unsupervised </a:t>
            </a:r>
            <a:r>
              <a:rPr lang="en" sz="1200">
                <a:latin typeface="Times New Roman"/>
                <a:ea typeface="Times New Roman"/>
                <a:cs typeface="Times New Roman"/>
                <a:sym typeface="Times New Roman"/>
              </a:rPr>
              <a:t>learning</a:t>
            </a:r>
            <a:r>
              <a:rPr lang="en" sz="1200">
                <a:latin typeface="Times New Roman"/>
                <a:ea typeface="Times New Roman"/>
                <a:cs typeface="Times New Roman"/>
                <a:sym typeface="Times New Roman"/>
              </a:rPr>
              <a:t> technique to MGT100 and compare against CS1301.</a:t>
            </a:r>
            <a:endParaRPr sz="1200">
              <a:latin typeface="Times New Roman"/>
              <a:ea typeface="Times New Roman"/>
              <a:cs typeface="Times New Roman"/>
              <a:sym typeface="Times New Roman"/>
            </a:endParaRPr>
          </a:p>
          <a:p>
            <a:pPr indent="-304800" lvl="1" marL="914400" rtl="0" algn="l">
              <a:spcBef>
                <a:spcPts val="0"/>
              </a:spcBef>
              <a:spcAft>
                <a:spcPts val="0"/>
              </a:spcAft>
              <a:buSzPts val="1200"/>
              <a:buFont typeface="Times New Roman"/>
              <a:buChar char="○"/>
            </a:pPr>
            <a:r>
              <a:rPr lang="en" sz="1200">
                <a:latin typeface="Times New Roman"/>
                <a:ea typeface="Times New Roman"/>
                <a:cs typeface="Times New Roman"/>
                <a:sym typeface="Times New Roman"/>
              </a:rPr>
              <a:t>Run supervised learning </a:t>
            </a:r>
            <a:r>
              <a:rPr lang="en" sz="1200">
                <a:latin typeface="Times New Roman"/>
                <a:ea typeface="Times New Roman"/>
                <a:cs typeface="Times New Roman"/>
                <a:sym typeface="Times New Roman"/>
              </a:rPr>
              <a:t>technique</a:t>
            </a:r>
            <a:r>
              <a:rPr lang="en" sz="1200">
                <a:latin typeface="Times New Roman"/>
                <a:ea typeface="Times New Roman"/>
                <a:cs typeface="Times New Roman"/>
                <a:sym typeface="Times New Roman"/>
              </a:rPr>
              <a:t> to MGT100 and compare model performances from CS1301 </a:t>
            </a:r>
            <a:endParaRPr sz="1200">
              <a:latin typeface="Times New Roman"/>
              <a:ea typeface="Times New Roman"/>
              <a:cs typeface="Times New Roman"/>
              <a:sym typeface="Times New Roman"/>
            </a:endParaRPr>
          </a:p>
          <a:p>
            <a:pPr indent="-304800" lvl="1" marL="914400" rtl="0" algn="l">
              <a:spcBef>
                <a:spcPts val="0"/>
              </a:spcBef>
              <a:spcAft>
                <a:spcPts val="0"/>
              </a:spcAft>
              <a:buSzPts val="1200"/>
              <a:buFont typeface="Times New Roman"/>
              <a:buChar char="○"/>
            </a:pPr>
            <a:r>
              <a:rPr lang="en" sz="1200">
                <a:latin typeface="Times New Roman"/>
                <a:ea typeface="Times New Roman"/>
                <a:cs typeface="Times New Roman"/>
                <a:sym typeface="Times New Roman"/>
              </a:rPr>
              <a:t>Compare the important features determined in CS1301 with that of </a:t>
            </a:r>
            <a:r>
              <a:rPr lang="en" sz="1200">
                <a:latin typeface="Times New Roman"/>
                <a:ea typeface="Times New Roman"/>
                <a:cs typeface="Times New Roman"/>
                <a:sym typeface="Times New Roman"/>
              </a:rPr>
              <a:t>MGT100</a:t>
            </a:r>
            <a:endParaRPr sz="1200">
              <a:latin typeface="Times New Roman"/>
              <a:ea typeface="Times New Roman"/>
              <a:cs typeface="Times New Roman"/>
              <a:sym typeface="Times New Roman"/>
            </a:endParaRPr>
          </a:p>
          <a:p>
            <a:pPr indent="0" lvl="0" marL="0" rtl="0" algn="l">
              <a:spcBef>
                <a:spcPts val="0"/>
              </a:spcBef>
              <a:spcAft>
                <a:spcPts val="0"/>
              </a:spcAft>
              <a:buNone/>
            </a:pPr>
            <a:r>
              <a:t/>
            </a:r>
            <a:endParaRPr sz="1200">
              <a:latin typeface="Times New Roman"/>
              <a:ea typeface="Times New Roman"/>
              <a:cs typeface="Times New Roman"/>
              <a:sym typeface="Times New Roman"/>
            </a:endParaRPr>
          </a:p>
          <a:p>
            <a:pPr indent="0" lvl="0" marL="0" rtl="0" algn="l">
              <a:spcBef>
                <a:spcPts val="0"/>
              </a:spcBef>
              <a:spcAft>
                <a:spcPts val="0"/>
              </a:spcAft>
              <a:buNone/>
            </a:pPr>
            <a:r>
              <a:t/>
            </a:r>
            <a:endParaRPr sz="1200">
              <a:latin typeface="Times New Roman"/>
              <a:ea typeface="Times New Roman"/>
              <a:cs typeface="Times New Roman"/>
              <a:sym typeface="Times New Roman"/>
            </a:endParaRPr>
          </a:p>
          <a:p>
            <a:pPr indent="0" lvl="0" marL="457200" rtl="0" algn="l">
              <a:spcBef>
                <a:spcPts val="0"/>
              </a:spcBef>
              <a:spcAft>
                <a:spcPts val="0"/>
              </a:spcAft>
              <a:buNone/>
            </a:pPr>
            <a:r>
              <a:t/>
            </a:r>
            <a:endParaRPr sz="1900">
              <a:latin typeface="Times New Roman"/>
              <a:ea typeface="Times New Roman"/>
              <a:cs typeface="Times New Roman"/>
              <a:sym typeface="Times New Roman"/>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32"/>
          <p:cNvSpPr txBox="1"/>
          <p:nvPr>
            <p:ph type="title"/>
          </p:nvPr>
        </p:nvSpPr>
        <p:spPr>
          <a:xfrm>
            <a:off x="311700"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Wrangling</a:t>
            </a:r>
            <a:endParaRPr/>
          </a:p>
        </p:txBody>
      </p:sp>
      <p:sp>
        <p:nvSpPr>
          <p:cNvPr id="162" name="Google Shape;162;p32"/>
          <p:cNvSpPr txBox="1"/>
          <p:nvPr>
            <p:ph idx="1" type="body"/>
          </p:nvPr>
        </p:nvSpPr>
        <p:spPr>
          <a:xfrm>
            <a:off x="311700" y="677325"/>
            <a:ext cx="8520600" cy="4065300"/>
          </a:xfrm>
          <a:prstGeom prst="rect">
            <a:avLst/>
          </a:prstGeom>
        </p:spPr>
        <p:txBody>
          <a:bodyPr anchorCtr="0" anchor="t" bIns="91425" lIns="91425" spcFirstLastPara="1" rIns="91425" wrap="square" tIns="91425">
            <a:noAutofit/>
          </a:bodyPr>
          <a:lstStyle/>
          <a:p>
            <a:pPr indent="-304800" lvl="0" marL="457200" rtl="0" algn="l">
              <a:lnSpc>
                <a:spcPct val="200000"/>
              </a:lnSpc>
              <a:spcBef>
                <a:spcPts val="0"/>
              </a:spcBef>
              <a:spcAft>
                <a:spcPts val="0"/>
              </a:spcAft>
              <a:buSzPts val="1200"/>
              <a:buChar char="❖"/>
            </a:pPr>
            <a:r>
              <a:rPr b="1" lang="en" sz="1200"/>
              <a:t>Missing Values</a:t>
            </a:r>
            <a:endParaRPr b="1" sz="1200"/>
          </a:p>
          <a:p>
            <a:pPr indent="-304800" lvl="1" marL="914400" rtl="0" algn="l">
              <a:lnSpc>
                <a:spcPct val="200000"/>
              </a:lnSpc>
              <a:spcBef>
                <a:spcPts val="0"/>
              </a:spcBef>
              <a:spcAft>
                <a:spcPts val="0"/>
              </a:spcAft>
              <a:buSzPts val="1200"/>
              <a:buChar char="➢"/>
            </a:pPr>
            <a:r>
              <a:rPr i="1" lang="en" sz="1200"/>
              <a:t>MGMT100 Course Data</a:t>
            </a:r>
            <a:endParaRPr i="1" sz="1200"/>
          </a:p>
          <a:p>
            <a:pPr indent="-304800" lvl="2" marL="1371600" rtl="0" algn="l">
              <a:lnSpc>
                <a:spcPct val="200000"/>
              </a:lnSpc>
              <a:spcBef>
                <a:spcPts val="0"/>
              </a:spcBef>
              <a:spcAft>
                <a:spcPts val="0"/>
              </a:spcAft>
              <a:buSzPts val="1200"/>
              <a:buChar char="■"/>
            </a:pPr>
            <a:r>
              <a:rPr lang="en" sz="1200"/>
              <a:t>There were 127 records that had missing user_id. </a:t>
            </a:r>
            <a:endParaRPr sz="1200"/>
          </a:p>
          <a:p>
            <a:pPr indent="-304800" lvl="2" marL="1371600" rtl="0" algn="l">
              <a:lnSpc>
                <a:spcPct val="200000"/>
              </a:lnSpc>
              <a:spcBef>
                <a:spcPts val="0"/>
              </a:spcBef>
              <a:spcAft>
                <a:spcPts val="0"/>
              </a:spcAft>
              <a:buSzPts val="1200"/>
              <a:buChar char="■"/>
            </a:pPr>
            <a:r>
              <a:rPr lang="en" sz="1200"/>
              <a:t>MNAR →  Replaced all the records with missing user_id with specific user_id. </a:t>
            </a:r>
            <a:endParaRPr sz="1200"/>
          </a:p>
          <a:p>
            <a:pPr indent="-304800" lvl="1" marL="914400" rtl="0" algn="l">
              <a:lnSpc>
                <a:spcPct val="200000"/>
              </a:lnSpc>
              <a:spcBef>
                <a:spcPts val="0"/>
              </a:spcBef>
              <a:spcAft>
                <a:spcPts val="0"/>
              </a:spcAft>
              <a:buSzPts val="1200"/>
              <a:buChar char="➢"/>
            </a:pPr>
            <a:r>
              <a:rPr i="1" lang="en" sz="1200"/>
              <a:t>CS1301 Course Data</a:t>
            </a:r>
            <a:endParaRPr i="1" sz="1200"/>
          </a:p>
          <a:p>
            <a:pPr indent="-304800" lvl="2" marL="1371600" rtl="0" algn="l">
              <a:lnSpc>
                <a:spcPct val="200000"/>
              </a:lnSpc>
              <a:spcBef>
                <a:spcPts val="0"/>
              </a:spcBef>
              <a:spcAft>
                <a:spcPts val="0"/>
              </a:spcAft>
              <a:buSzPts val="1200"/>
              <a:buChar char="■"/>
            </a:pPr>
            <a:r>
              <a:rPr lang="en" sz="1200"/>
              <a:t>There were 10322 records that had missing user_id. </a:t>
            </a:r>
            <a:endParaRPr sz="1200"/>
          </a:p>
          <a:p>
            <a:pPr indent="-304800" lvl="2" marL="1371600" rtl="0" algn="l">
              <a:lnSpc>
                <a:spcPct val="200000"/>
              </a:lnSpc>
              <a:spcBef>
                <a:spcPts val="0"/>
              </a:spcBef>
              <a:spcAft>
                <a:spcPts val="0"/>
              </a:spcAft>
              <a:buSzPts val="1200"/>
              <a:buChar char="■"/>
            </a:pPr>
            <a:r>
              <a:rPr lang="en" sz="1200"/>
              <a:t>MCAR →  Removed missing records with missing user_id </a:t>
            </a:r>
            <a:endParaRPr sz="1200"/>
          </a:p>
          <a:p>
            <a:pPr indent="-304800" lvl="0" marL="457200" rtl="0" algn="l">
              <a:lnSpc>
                <a:spcPct val="200000"/>
              </a:lnSpc>
              <a:spcBef>
                <a:spcPts val="0"/>
              </a:spcBef>
              <a:spcAft>
                <a:spcPts val="0"/>
              </a:spcAft>
              <a:buSzPts val="1200"/>
              <a:buChar char="❖"/>
            </a:pPr>
            <a:r>
              <a:rPr b="1" lang="en" sz="1200"/>
              <a:t>Outlier Detection</a:t>
            </a:r>
            <a:endParaRPr b="1" sz="1200"/>
          </a:p>
          <a:p>
            <a:pPr indent="-304800" lvl="2" marL="1371600" rtl="0" algn="l">
              <a:lnSpc>
                <a:spcPct val="200000"/>
              </a:lnSpc>
              <a:spcBef>
                <a:spcPts val="0"/>
              </a:spcBef>
              <a:spcAft>
                <a:spcPts val="0"/>
              </a:spcAft>
              <a:buSzPts val="1200"/>
              <a:buChar char="■"/>
            </a:pPr>
            <a:r>
              <a:rPr lang="en" sz="1200"/>
              <a:t>Visualized outliers using Box Plots &amp; Histograms</a:t>
            </a:r>
            <a:endParaRPr sz="1200"/>
          </a:p>
          <a:p>
            <a:pPr indent="-304800" lvl="2" marL="1371600" rtl="0" algn="l">
              <a:lnSpc>
                <a:spcPct val="200000"/>
              </a:lnSpc>
              <a:spcBef>
                <a:spcPts val="0"/>
              </a:spcBef>
              <a:spcAft>
                <a:spcPts val="0"/>
              </a:spcAft>
              <a:buSzPts val="1200"/>
              <a:buChar char="■"/>
            </a:pPr>
            <a:r>
              <a:rPr lang="en" sz="1200"/>
              <a:t>Obtained context on existence of outliers to determine handling decision</a:t>
            </a:r>
            <a:endParaRPr sz="1200"/>
          </a:p>
          <a:p>
            <a:pPr indent="-304800" lvl="0" marL="457200" rtl="0" algn="l">
              <a:lnSpc>
                <a:spcPct val="200000"/>
              </a:lnSpc>
              <a:spcBef>
                <a:spcPts val="0"/>
              </a:spcBef>
              <a:spcAft>
                <a:spcPts val="0"/>
              </a:spcAft>
              <a:buSzPts val="1200"/>
              <a:buChar char="❖"/>
            </a:pPr>
            <a:r>
              <a:rPr b="1" lang="en" sz="1200"/>
              <a:t>Outlier Handling</a:t>
            </a:r>
            <a:endParaRPr b="1" sz="1200"/>
          </a:p>
          <a:p>
            <a:pPr indent="-304800" lvl="2" marL="1371600" rtl="0" algn="l">
              <a:lnSpc>
                <a:spcPct val="200000"/>
              </a:lnSpc>
              <a:spcBef>
                <a:spcPts val="0"/>
              </a:spcBef>
              <a:spcAft>
                <a:spcPts val="0"/>
              </a:spcAft>
              <a:buSzPts val="1200"/>
              <a:buChar char="■"/>
            </a:pPr>
            <a:r>
              <a:rPr lang="en" sz="1200"/>
              <a:t>Removed outliers using IQR</a:t>
            </a:r>
            <a:endParaRPr sz="1200"/>
          </a:p>
        </p:txBody>
      </p:sp>
      <p:sp>
        <p:nvSpPr>
          <p:cNvPr id="163" name="Google Shape;163;p32"/>
          <p:cNvSpPr txBox="1"/>
          <p:nvPr/>
        </p:nvSpPr>
        <p:spPr>
          <a:xfrm>
            <a:off x="7845850" y="2109650"/>
            <a:ext cx="5786400" cy="67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33"/>
          <p:cNvSpPr txBox="1"/>
          <p:nvPr>
            <p:ph type="title"/>
          </p:nvPr>
        </p:nvSpPr>
        <p:spPr>
          <a:xfrm>
            <a:off x="126525" y="-819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Data Wrangling</a:t>
            </a:r>
            <a:endParaRPr sz="2400"/>
          </a:p>
        </p:txBody>
      </p:sp>
      <p:sp>
        <p:nvSpPr>
          <p:cNvPr id="169" name="Google Shape;169;p33"/>
          <p:cNvSpPr txBox="1"/>
          <p:nvPr>
            <p:ph idx="1" type="body"/>
          </p:nvPr>
        </p:nvSpPr>
        <p:spPr>
          <a:xfrm>
            <a:off x="311700" y="354775"/>
            <a:ext cx="8520600" cy="400200"/>
          </a:xfrm>
          <a:prstGeom prst="rect">
            <a:avLst/>
          </a:prstGeom>
        </p:spPr>
        <p:txBody>
          <a:bodyPr anchorCtr="0" anchor="t" bIns="91425" lIns="91425" spcFirstLastPara="1" rIns="91425" wrap="square" tIns="91425">
            <a:noAutofit/>
          </a:bodyPr>
          <a:lstStyle/>
          <a:p>
            <a:pPr indent="-317500" lvl="0" marL="457200" rtl="0" algn="l">
              <a:lnSpc>
                <a:spcPct val="200000"/>
              </a:lnSpc>
              <a:spcBef>
                <a:spcPts val="0"/>
              </a:spcBef>
              <a:spcAft>
                <a:spcPts val="0"/>
              </a:spcAft>
              <a:buSzPts val="1400"/>
              <a:buChar char="❖"/>
            </a:pPr>
            <a:r>
              <a:rPr b="1" lang="en" sz="1400"/>
              <a:t>Outlier identification</a:t>
            </a:r>
            <a:endParaRPr sz="1000"/>
          </a:p>
        </p:txBody>
      </p:sp>
      <p:sp>
        <p:nvSpPr>
          <p:cNvPr id="170" name="Google Shape;170;p33"/>
          <p:cNvSpPr txBox="1"/>
          <p:nvPr/>
        </p:nvSpPr>
        <p:spPr>
          <a:xfrm>
            <a:off x="7845850" y="2109650"/>
            <a:ext cx="5786400" cy="67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171" name="Google Shape;171;p33"/>
          <p:cNvPicPr preferRelativeResize="0"/>
          <p:nvPr/>
        </p:nvPicPr>
        <p:blipFill>
          <a:blip r:embed="rId3">
            <a:alphaModFix/>
          </a:blip>
          <a:stretch>
            <a:fillRect/>
          </a:stretch>
        </p:blipFill>
        <p:spPr>
          <a:xfrm>
            <a:off x="0" y="639775"/>
            <a:ext cx="4572000" cy="2329701"/>
          </a:xfrm>
          <a:prstGeom prst="rect">
            <a:avLst/>
          </a:prstGeom>
          <a:noFill/>
          <a:ln>
            <a:noFill/>
          </a:ln>
        </p:spPr>
      </p:pic>
      <p:pic>
        <p:nvPicPr>
          <p:cNvPr id="172" name="Google Shape;172;p33"/>
          <p:cNvPicPr preferRelativeResize="0"/>
          <p:nvPr/>
        </p:nvPicPr>
        <p:blipFill>
          <a:blip r:embed="rId4">
            <a:alphaModFix/>
          </a:blip>
          <a:stretch>
            <a:fillRect/>
          </a:stretch>
        </p:blipFill>
        <p:spPr>
          <a:xfrm>
            <a:off x="126525" y="2894775"/>
            <a:ext cx="4084596" cy="2231926"/>
          </a:xfrm>
          <a:prstGeom prst="rect">
            <a:avLst/>
          </a:prstGeom>
          <a:noFill/>
          <a:ln>
            <a:noFill/>
          </a:ln>
        </p:spPr>
      </p:pic>
      <p:pic>
        <p:nvPicPr>
          <p:cNvPr id="173" name="Google Shape;173;p33"/>
          <p:cNvPicPr preferRelativeResize="0"/>
          <p:nvPr/>
        </p:nvPicPr>
        <p:blipFill>
          <a:blip r:embed="rId5">
            <a:alphaModFix/>
          </a:blip>
          <a:stretch>
            <a:fillRect/>
          </a:stretch>
        </p:blipFill>
        <p:spPr>
          <a:xfrm>
            <a:off x="4927975" y="2784650"/>
            <a:ext cx="3947673" cy="2358851"/>
          </a:xfrm>
          <a:prstGeom prst="rect">
            <a:avLst/>
          </a:prstGeom>
          <a:noFill/>
          <a:ln>
            <a:noFill/>
          </a:ln>
        </p:spPr>
      </p:pic>
      <p:pic>
        <p:nvPicPr>
          <p:cNvPr id="174" name="Google Shape;174;p33"/>
          <p:cNvPicPr preferRelativeResize="0"/>
          <p:nvPr/>
        </p:nvPicPr>
        <p:blipFill>
          <a:blip r:embed="rId6">
            <a:alphaModFix/>
          </a:blip>
          <a:stretch>
            <a:fillRect/>
          </a:stretch>
        </p:blipFill>
        <p:spPr>
          <a:xfrm>
            <a:off x="4828450" y="432725"/>
            <a:ext cx="3947672" cy="2462057"/>
          </a:xfrm>
          <a:prstGeom prst="rect">
            <a:avLst/>
          </a:prstGeom>
          <a:noFill/>
          <a:ln>
            <a:noFill/>
          </a:ln>
        </p:spPr>
      </p:pic>
      <p:sp>
        <p:nvSpPr>
          <p:cNvPr id="175" name="Google Shape;175;p33"/>
          <p:cNvSpPr txBox="1"/>
          <p:nvPr/>
        </p:nvSpPr>
        <p:spPr>
          <a:xfrm>
            <a:off x="3372075" y="432725"/>
            <a:ext cx="924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MGT100</a:t>
            </a:r>
            <a:endParaRPr/>
          </a:p>
        </p:txBody>
      </p:sp>
      <p:sp>
        <p:nvSpPr>
          <p:cNvPr id="176" name="Google Shape;176;p33"/>
          <p:cNvSpPr txBox="1"/>
          <p:nvPr/>
        </p:nvSpPr>
        <p:spPr>
          <a:xfrm>
            <a:off x="7980000" y="239575"/>
            <a:ext cx="852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CS1301</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